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handoutMasterIdLst>
    <p:handoutMasterId r:id="rId31"/>
  </p:handoutMasterIdLst>
  <p:sldIdLst>
    <p:sldId id="256" r:id="rId2"/>
    <p:sldId id="266" r:id="rId3"/>
    <p:sldId id="267" r:id="rId4"/>
    <p:sldId id="273" r:id="rId5"/>
    <p:sldId id="274" r:id="rId6"/>
    <p:sldId id="290" r:id="rId7"/>
    <p:sldId id="291" r:id="rId8"/>
    <p:sldId id="268" r:id="rId9"/>
    <p:sldId id="277" r:id="rId10"/>
    <p:sldId id="292" r:id="rId11"/>
    <p:sldId id="288" r:id="rId12"/>
    <p:sldId id="293" r:id="rId13"/>
    <p:sldId id="289" r:id="rId14"/>
    <p:sldId id="269" r:id="rId15"/>
    <p:sldId id="278" r:id="rId16"/>
    <p:sldId id="279" r:id="rId17"/>
    <p:sldId id="283" r:id="rId18"/>
    <p:sldId id="270" r:id="rId19"/>
    <p:sldId id="280" r:id="rId20"/>
    <p:sldId id="294" r:id="rId21"/>
    <p:sldId id="295" r:id="rId22"/>
    <p:sldId id="282" r:id="rId23"/>
    <p:sldId id="281" r:id="rId24"/>
    <p:sldId id="271" r:id="rId25"/>
    <p:sldId id="284" r:id="rId26"/>
    <p:sldId id="285" r:id="rId27"/>
    <p:sldId id="296" r:id="rId28"/>
    <p:sldId id="275"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EFFC"/>
    <a:srgbClr val="FF0000"/>
    <a:srgbClr val="0085CA"/>
    <a:srgbClr val="EBEEEE"/>
    <a:srgbClr val="002548"/>
    <a:srgbClr val="003E74"/>
    <a:srgbClr val="9D9D9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4854" autoAdjust="0"/>
  </p:normalViewPr>
  <p:slideViewPr>
    <p:cSldViewPr snapToGrid="0" snapToObjects="1">
      <p:cViewPr>
        <p:scale>
          <a:sx n="59" d="100"/>
          <a:sy n="59" d="100"/>
        </p:scale>
        <p:origin x="1500" y="28"/>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109" d="100"/>
          <a:sy n="109" d="100"/>
        </p:scale>
        <p:origin x="-253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b="1" dirty="0">
                <a:solidFill>
                  <a:srgbClr val="003E74"/>
                </a:solidFill>
              </a:rPr>
              <a:t>Name of presentation</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6B0EE2D-335A-3546-9D75-E17F32E16FE9}" type="datetime3">
              <a:rPr lang="en-GB" smtClean="0">
                <a:solidFill>
                  <a:srgbClr val="003E74"/>
                </a:solidFill>
              </a:rPr>
              <a:t>18 June, 2023</a:t>
            </a:fld>
            <a:endParaRPr lang="en-US" dirty="0">
              <a:solidFill>
                <a:srgbClr val="003E74"/>
              </a:solidFill>
            </a:endParaRPr>
          </a:p>
        </p:txBody>
      </p:sp>
    </p:spTree>
    <p:extLst>
      <p:ext uri="{BB962C8B-B14F-4D97-AF65-F5344CB8AC3E}">
        <p14:creationId xmlns:p14="http://schemas.microsoft.com/office/powerpoint/2010/main" val="3306949037"/>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solidFill>
                  <a:srgbClr val="003E74"/>
                </a:solidFill>
              </a:defRPr>
            </a:lvl1pPr>
          </a:lstStyle>
          <a:p>
            <a:r>
              <a:rPr lang="en-US" dirty="0"/>
              <a:t>Name of presentation</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rgbClr val="003E74"/>
                </a:solidFill>
              </a:defRPr>
            </a:lvl1pPr>
          </a:lstStyle>
          <a:p>
            <a:fld id="{8D35C32B-10D1-1447-A35B-280119DE9D12}" type="datetime3">
              <a:rPr lang="en-GB" smtClean="0"/>
              <a:pPr/>
              <a:t>18 June, 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Tree>
    <p:extLst>
      <p:ext uri="{BB962C8B-B14F-4D97-AF65-F5344CB8AC3E}">
        <p14:creationId xmlns:p14="http://schemas.microsoft.com/office/powerpoint/2010/main" val="2133265648"/>
      </p:ext>
    </p:extLst>
  </p:cSld>
  <p:clrMap bg1="lt1" tx1="dk1" bg2="lt2" tx2="dk2" accent1="accent1" accent2="accent2" accent3="accent3" accent4="accent4" accent5="accent5" accent6="accent6" hlink="hlink" folHlink="folHlink"/>
  <p:hf sldNum="0"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In this presentation, I will first introduce a bit of the background information, followed by brief explain of the theory of N-periodic ka-SPGR sequence T2* mapping. Then I will get into the method and result part, which spilt into computer simulation and practical MRI scan. After that, I will conclude the result of this project and also the limitations. </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18 June, 2023</a:t>
            </a:fld>
            <a:endParaRPr lang="en-US" dirty="0"/>
          </a:p>
        </p:txBody>
      </p:sp>
    </p:spTree>
    <p:extLst>
      <p:ext uri="{BB962C8B-B14F-4D97-AF65-F5344CB8AC3E}">
        <p14:creationId xmlns:p14="http://schemas.microsoft.com/office/powerpoint/2010/main" val="1987907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An example of reconstructing the F-states and fitting the T2* value is shown here using 5-periodic ka-SPGR. We correct the phase modulation to extract components and reconstruct F-states. Then we shift the information back to the middle of k-space and inverse Fourier transform to get the F-states signal. The magnitude of F-states is then used to fit exponential decay against the effective time and acquire T2* as shown here. </a:t>
            </a:r>
          </a:p>
          <a:p>
            <a:endParaRPr lang="en-US" altLang="zh-CN" dirty="0"/>
          </a:p>
          <a:p>
            <a:r>
              <a:rPr lang="en-US" altLang="zh-CN" dirty="0"/>
              <a:t>As we averaged across multiple acquisitions to reconstruct the T2* decay signal, this method is theoretically motion robust. </a:t>
            </a:r>
          </a:p>
          <a:p>
            <a:endParaRPr lang="en-US" altLang="zh-CN" dirty="0"/>
          </a:p>
          <a:p>
            <a:r>
              <a:rPr lang="en-US" altLang="zh-CN"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An example of reconstructing the F-states and fitting the T2* value is shown here using 5-periodic ka-SPGR. We correct the phase modulation of each acquired signal using this equation and sum up to form the k-space of corresponding F-states. Then we shift the off-set F-states information back to the middle of k-space and inverse Fourier transform to get the F-states signal. The magnitude of F-states are then used to fit exponential decay against the effective time and acquire T2* as shown here. </a:t>
            </a:r>
          </a:p>
          <a:p>
            <a:endParaRPr lang="en-US" altLang="zh-CN"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18 June, 2023</a:t>
            </a:fld>
            <a:endParaRPr lang="en-US" dirty="0"/>
          </a:p>
        </p:txBody>
      </p:sp>
    </p:spTree>
    <p:extLst>
      <p:ext uri="{BB962C8B-B14F-4D97-AF65-F5344CB8AC3E}">
        <p14:creationId xmlns:p14="http://schemas.microsoft.com/office/powerpoint/2010/main" val="4022542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However, the accuracy of the T2* mapping of this technique is not quantitatively </a:t>
            </a:r>
            <a:r>
              <a:rPr lang="en-US" altLang="zh-CN" dirty="0" err="1"/>
              <a:t>analysed</a:t>
            </a:r>
            <a:r>
              <a:rPr lang="en-US" altLang="zh-CN" dirty="0"/>
              <a:t> and no optimal scanning parameters are suggested before. </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18 June, 2023</a:t>
            </a:fld>
            <a:endParaRPr lang="en-US" dirty="0"/>
          </a:p>
        </p:txBody>
      </p:sp>
    </p:spTree>
    <p:extLst>
      <p:ext uri="{BB962C8B-B14F-4D97-AF65-F5344CB8AC3E}">
        <p14:creationId xmlns:p14="http://schemas.microsoft.com/office/powerpoint/2010/main" val="4272233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So in this project, we focused on these two points. Here is an overview of the entire project, we first build a computer simulation to calculate bias and find optimal scanning parameters at the lowest bias. Then the optimized sequences are used to perform a practical phantom scanning experiment to generate T2* image and </a:t>
            </a:r>
            <a:r>
              <a:rPr lang="en-US" altLang="zh-CN" dirty="0" err="1"/>
              <a:t>analyse</a:t>
            </a:r>
            <a:r>
              <a:rPr lang="en-US" altLang="zh-CN" dirty="0"/>
              <a:t> the performance in reality compared with gold-standard method. </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18 June, 2023</a:t>
            </a:fld>
            <a:endParaRPr lang="en-US" dirty="0"/>
          </a:p>
        </p:txBody>
      </p:sp>
    </p:spTree>
    <p:extLst>
      <p:ext uri="{BB962C8B-B14F-4D97-AF65-F5344CB8AC3E}">
        <p14:creationId xmlns:p14="http://schemas.microsoft.com/office/powerpoint/2010/main" val="3268043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18 June, 2023</a:t>
            </a:fld>
            <a:endParaRPr lang="en-US" dirty="0"/>
          </a:p>
        </p:txBody>
      </p:sp>
    </p:spTree>
    <p:extLst>
      <p:ext uri="{BB962C8B-B14F-4D97-AF65-F5344CB8AC3E}">
        <p14:creationId xmlns:p14="http://schemas.microsoft.com/office/powerpoint/2010/main" val="587287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So, for the computer simulation. We first model the formation of the signal with a commonly used simulation in MRI called Bloch simulation with the N-periodic ka-SPGR sequence setting here in figure (a) under the SN tissue environment. Considering the phase shift due to different off-resonance frequencies, we draw an off-resonance profile, and by doing the Fourier transform of this profile we get the simulated F-states. The field inhomogeneity effects caused by the iron can be calculated from known T2 and T2* and is modelled using a Lorentzian distribution. </a:t>
            </a:r>
          </a:p>
          <a:p>
            <a:r>
              <a:rPr lang="en-US" altLang="zh-CN" dirty="0"/>
              <a:t>Then we start modelling the acquisition by adding complex Gaussian noise to the F-states and a Monte Carlo experiment of 1000 measurements is carried out. We use only the first N F-states to perform exponential fit for measured T2*. </a:t>
            </a:r>
          </a:p>
          <a:p>
            <a:r>
              <a:rPr lang="en-US" altLang="zh-CN" dirty="0"/>
              <a:t>By the end of the simulation, we got simulated data for 3 periodic – 12 periodic, for TR between 2-10ms and ground truth T2* which is the PD biomarker value. </a:t>
            </a:r>
          </a:p>
          <a:p>
            <a:endParaRPr lang="en-US" altLang="zh-CN" dirty="0"/>
          </a:p>
          <a:p>
            <a:endParaRPr lang="en-US" altLang="zh-CN" dirty="0"/>
          </a:p>
          <a:p>
            <a:r>
              <a:rPr lang="en-US" altLang="zh-CN" dirty="0"/>
              <a:t>-------------------------------------------------------------------------</a:t>
            </a:r>
          </a:p>
          <a:p>
            <a:r>
              <a:rPr lang="en-US" altLang="zh-CN" dirty="0"/>
              <a:t>So, for the computer simulation. We first model the formation of the signal with a commonly used simulation in MRI called Bloch simulation, which is just a bunch of rotation and translation matrixes. We adjust the simulation according to the N-periodic ka-SPGR sequence setting here in figure a, with SN tissue properties T1 and T2 and optimal flip angle according to the Ernst equation. Considering the phase shift due to different off-resonance frequencies, we are able to draw an off-resonance profile, and by doing the Fourier transform of this profile we get the modelled F-states. The field inhomogeneity effects caused by the iron described by T2’ time constant can be calculated from known T2 and T2* and is modelled using a Lorentzian distribution. </a:t>
            </a:r>
          </a:p>
          <a:p>
            <a:r>
              <a:rPr lang="en-US" altLang="zh-CN" dirty="0"/>
              <a:t>Then we start modelling the acquisition by adding a complex Gaussian noise to the F-states and using only the first N F-states to perform exponential fit for T2*. </a:t>
            </a:r>
          </a:p>
          <a:p>
            <a:r>
              <a:rPr lang="en-US" altLang="zh-CN" dirty="0"/>
              <a:t>A Monte Carlo experiment of 1000 measurements is carried out.  By the end of the simulation, we got simulated data for 3 periodic – 12 periodic, for TR between 2-10ms and ground truth T2* which is the PD biomarker value. </a:t>
            </a:r>
          </a:p>
          <a:p>
            <a:endParaRPr lang="en-US" altLang="zh-CN"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18 June, 2023</a:t>
            </a:fld>
            <a:endParaRPr lang="en-US" dirty="0"/>
          </a:p>
        </p:txBody>
      </p:sp>
    </p:spTree>
    <p:extLst>
      <p:ext uri="{BB962C8B-B14F-4D97-AF65-F5344CB8AC3E}">
        <p14:creationId xmlns:p14="http://schemas.microsoft.com/office/powerpoint/2010/main" val="1320854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Averaged percentage bias is calculated for each TR and periodicity combination and plotted against TR. Due to the clinal scanner limit, we can only use TR greater than 6ms. The optimal point is found at minimum bias, which is 7/12-periodic with TR = 6ms. </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18 June, 2023</a:t>
            </a:fld>
            <a:endParaRPr lang="en-US" dirty="0"/>
          </a:p>
        </p:txBody>
      </p:sp>
    </p:spTree>
    <p:extLst>
      <p:ext uri="{BB962C8B-B14F-4D97-AF65-F5344CB8AC3E}">
        <p14:creationId xmlns:p14="http://schemas.microsoft.com/office/powerpoint/2010/main" val="373436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This shows the percentage bias and standard deviation of the 2 optimal sequences we selected. The middle green line is the zero bias line, with red dotted lines indicating +-5%. It shows they all inside +-5% bias line, and the 12-periodic had an almost half standard deviation than the 7-periodic. </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18 June, 2023</a:t>
            </a:fld>
            <a:endParaRPr lang="en-US" dirty="0"/>
          </a:p>
        </p:txBody>
      </p:sp>
    </p:spTree>
    <p:extLst>
      <p:ext uri="{BB962C8B-B14F-4D97-AF65-F5344CB8AC3E}">
        <p14:creationId xmlns:p14="http://schemas.microsoft.com/office/powerpoint/2010/main" val="5826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The scan is performed on a phantom sphere, shown here, red error shows the layer of the sphere we scanned, the picture on the right is the cross-section we scanned and each of these small spheres has different T2* values. </a:t>
            </a:r>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18 June, 2023</a:t>
            </a:fld>
            <a:endParaRPr lang="en-US" dirty="0"/>
          </a:p>
        </p:txBody>
      </p:sp>
    </p:spTree>
    <p:extLst>
      <p:ext uri="{BB962C8B-B14F-4D97-AF65-F5344CB8AC3E}">
        <p14:creationId xmlns:p14="http://schemas.microsoft.com/office/powerpoint/2010/main" val="2801839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The two optimized sequences 7 and 12 periodic ka-SPGR with 6 </a:t>
            </a:r>
            <a:r>
              <a:rPr lang="en-US" altLang="zh-CN" dirty="0" err="1"/>
              <a:t>ms</a:t>
            </a:r>
            <a:r>
              <a:rPr lang="en-US" altLang="zh-CN" dirty="0"/>
              <a:t> TR are used to perform the scan. </a:t>
            </a:r>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18 June, 2023</a:t>
            </a:fld>
            <a:endParaRPr lang="en-US" dirty="0"/>
          </a:p>
        </p:txBody>
      </p:sp>
    </p:spTree>
    <p:extLst>
      <p:ext uri="{BB962C8B-B14F-4D97-AF65-F5344CB8AC3E}">
        <p14:creationId xmlns:p14="http://schemas.microsoft.com/office/powerpoint/2010/main" val="1805143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As we want to compare N-periodic ka-SPGR with a gold-standard, multi-echo SPGR, we need to match contrast using the same image and voxel sizes. Also, we want the minimize the influence of the exponential fit algorithm, so we want to make sure they all acquire the same part of the decay. It is achieved by matching the multiple TEs with N-periodic effective time. </a:t>
            </a:r>
          </a:p>
          <a:p>
            <a:endParaRPr lang="en-US" altLang="zh-CN"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18 June, 2023</a:t>
            </a:fld>
            <a:endParaRPr lang="en-US" dirty="0"/>
          </a:p>
        </p:txBody>
      </p:sp>
    </p:spTree>
    <p:extLst>
      <p:ext uri="{BB962C8B-B14F-4D97-AF65-F5344CB8AC3E}">
        <p14:creationId xmlns:p14="http://schemas.microsoft.com/office/powerpoint/2010/main" val="1801119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First, lets go into the background introduction. </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18 June, 2023</a:t>
            </a:fld>
            <a:endParaRPr lang="en-US" dirty="0"/>
          </a:p>
        </p:txBody>
      </p:sp>
    </p:spTree>
    <p:extLst>
      <p:ext uri="{BB962C8B-B14F-4D97-AF65-F5344CB8AC3E}">
        <p14:creationId xmlns:p14="http://schemas.microsoft.com/office/powerpoint/2010/main" val="420081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These are the quantitative T2* mapping images, the T2* value of fiducial spheres are </a:t>
            </a:r>
            <a:r>
              <a:rPr lang="en-US" altLang="zh-CN" dirty="0" err="1"/>
              <a:t>colour</a:t>
            </a:r>
            <a:r>
              <a:rPr lang="en-US" altLang="zh-CN" dirty="0"/>
              <a:t> coded on top of the MR greyscale image. Notice that the fiducial spheres with T2* value outside the PD detection range will be excluded for mapping and further analysis. </a:t>
            </a:r>
            <a:endParaRPr lang="zh-CN" altLang="en-US" dirty="0"/>
          </a:p>
          <a:p>
            <a:endParaRPr lang="en-US" altLang="zh-CN" dirty="0"/>
          </a:p>
          <a:p>
            <a:r>
              <a:rPr lang="en-US" altLang="zh-CN" dirty="0"/>
              <a:t>It clearly shows the N-periodic T2* mapping image aligns with the gold-standard map. And the healthy and PD SN T2*, 10 and 50ms be distinguished. </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18 June, 2023</a:t>
            </a:fld>
            <a:endParaRPr lang="en-US" dirty="0"/>
          </a:p>
        </p:txBody>
      </p:sp>
    </p:spTree>
    <p:extLst>
      <p:ext uri="{BB962C8B-B14F-4D97-AF65-F5344CB8AC3E}">
        <p14:creationId xmlns:p14="http://schemas.microsoft.com/office/powerpoint/2010/main" val="3362170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Then we further </a:t>
            </a:r>
            <a:r>
              <a:rPr lang="en-US" altLang="zh-CN" dirty="0" err="1"/>
              <a:t>analysed</a:t>
            </a:r>
            <a:r>
              <a:rPr lang="en-US" altLang="zh-CN" dirty="0"/>
              <a:t> the percentage error and effective T2* signal-to-noise ratio of each fiducial sphere. </a:t>
            </a:r>
          </a:p>
          <a:p>
            <a:r>
              <a:rPr lang="en-US" altLang="zh-CN" dirty="0"/>
              <a:t>For the percentage error, red lines indicate +-10%. We can see both the 7 and 12 periods stay within +-10% and the 12 period has a smaller standard deviation. </a:t>
            </a:r>
          </a:p>
          <a:p>
            <a:r>
              <a:rPr lang="en-US" altLang="zh-CN" dirty="0"/>
              <a:t>The effective T2* signal-to-noise ratio shows the efficiency of the technique. The orange bars show N-periodic ka-SPGR and the blue bars show the gold standard. It shows under the same contrast and environment, 7 periodic is significantly more efficient at low T2*, which indicates it might be a good detector for PD-related T2* fall. </a:t>
            </a:r>
          </a:p>
          <a:p>
            <a:endParaRPr lang="en-US" altLang="zh-CN" dirty="0"/>
          </a:p>
          <a:p>
            <a:endParaRPr lang="en-US" altLang="zh-CN" dirty="0"/>
          </a:p>
          <a:p>
            <a:endParaRPr lang="en-US" altLang="zh-CN" dirty="0"/>
          </a:p>
          <a:p>
            <a:r>
              <a:rPr lang="en-US" altLang="zh-CN" dirty="0"/>
              <a:t>--------------------------------------------------</a:t>
            </a:r>
          </a:p>
          <a:p>
            <a:r>
              <a:rPr lang="en-US" altLang="zh-CN" dirty="0"/>
              <a:t>Then we further </a:t>
            </a:r>
            <a:r>
              <a:rPr lang="en-US" altLang="zh-CN" dirty="0" err="1"/>
              <a:t>analysed</a:t>
            </a:r>
            <a:r>
              <a:rPr lang="en-US" altLang="zh-CN" dirty="0"/>
              <a:t> the percentage error and effective T2* signal-to-noise ratio of each fiducial sphere. </a:t>
            </a:r>
          </a:p>
          <a:p>
            <a:r>
              <a:rPr lang="en-US" altLang="zh-CN" dirty="0"/>
              <a:t>For the percentage error, the middle line is the zero bias, red lines indicate +-10%. We can see both the 7 and 12 periods stay within +-10% and the 12 period has a smaller standard deviation. </a:t>
            </a:r>
          </a:p>
          <a:p>
            <a:r>
              <a:rPr lang="en-US" altLang="zh-CN" dirty="0"/>
              <a:t>The effective T2* signal-to-noise ratio takes into account the effective scan time, it shows the efficiency of the technique. The orange bars show N-periodic ka-SPGR and the blue bars show the gold standard. It shows under the same contrast and environment, 7 periodic is significantly more efficient at low T2*, which indicates it might be a good detector for PD-related T2* fall. </a:t>
            </a:r>
          </a:p>
          <a:p>
            <a:endParaRPr lang="en-US" altLang="zh-CN" dirty="0"/>
          </a:p>
          <a:p>
            <a:endParaRPr lang="en-US" altLang="zh-CN"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18 June, 2023</a:t>
            </a:fld>
            <a:endParaRPr lang="en-US" dirty="0"/>
          </a:p>
        </p:txBody>
      </p:sp>
    </p:spTree>
    <p:extLst>
      <p:ext uri="{BB962C8B-B14F-4D97-AF65-F5344CB8AC3E}">
        <p14:creationId xmlns:p14="http://schemas.microsoft.com/office/powerpoint/2010/main" val="3308865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From this project, we developed a computer simulation for N-periodic ka-SPGR sequence T2* mapping, from which, we obtained the optimal ka-SPGR sequence, which is 7/12 periodic ka-SPGR with 6 </a:t>
            </a:r>
            <a:r>
              <a:rPr lang="en-US" altLang="zh-CN" dirty="0" err="1"/>
              <a:t>ms</a:t>
            </a:r>
            <a:r>
              <a:rPr lang="en-US" altLang="zh-CN" dirty="0"/>
              <a:t> TR. The computer simulation result and phantom experiment result both suggest the 12-periodic is more precise, and 7-periodic is more efficient for PD detection. </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18 June, 2023</a:t>
            </a:fld>
            <a:endParaRPr lang="en-US" dirty="0"/>
          </a:p>
        </p:txBody>
      </p:sp>
    </p:spTree>
    <p:extLst>
      <p:ext uri="{BB962C8B-B14F-4D97-AF65-F5344CB8AC3E}">
        <p14:creationId xmlns:p14="http://schemas.microsoft.com/office/powerpoint/2010/main" val="1094543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To prove the biggest advantage of this sequence. </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18 June, 2023</a:t>
            </a:fld>
            <a:endParaRPr lang="en-US" dirty="0"/>
          </a:p>
        </p:txBody>
      </p:sp>
    </p:spTree>
    <p:extLst>
      <p:ext uri="{BB962C8B-B14F-4D97-AF65-F5344CB8AC3E}">
        <p14:creationId xmlns:p14="http://schemas.microsoft.com/office/powerpoint/2010/main" val="1657602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To prove the biggest advantage of this sequence. </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18 June, 2023</a:t>
            </a:fld>
            <a:endParaRPr lang="en-US" dirty="0"/>
          </a:p>
        </p:txBody>
      </p:sp>
    </p:spTree>
    <p:extLst>
      <p:ext uri="{BB962C8B-B14F-4D97-AF65-F5344CB8AC3E}">
        <p14:creationId xmlns:p14="http://schemas.microsoft.com/office/powerpoint/2010/main" val="2876324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Parkinson’s Disease is the second most common neural degenerative disease, it is irreversible and currently has no cure. Therefore, finding an effective biomarker for early detection is important</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sym typeface="Wingdings" panose="05000000000000000000" pitchFamily="2" charset="2"/>
              </a:rPr>
              <a:t>. At the early onset of Parkinson’s Disease, increasing iron concentration is observed at the substantia nigra region in the midbrain. It distorts the magnetic field when doing MRI and can be detected using an MRI time constant T2*, which tissue and field inhomogeneities dependent. Previous research had shown the T2* value drop from 53ms to 13ms for PD patients, and you can see here in these quantitative mapping images, the change is quite obvious. So, this drop in T2* can be used as an effective biomarker for PD. But, what exactly is the T2*? And how do we calculate the T2* and generate the T2* 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sym typeface="Wingdings" panose="05000000000000000000" pitchFamily="2" charset="2"/>
            </a:endParaRPr>
          </a:p>
          <a:p>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18 June, 2023</a:t>
            </a:fld>
            <a:endParaRPr lang="en-US" dirty="0"/>
          </a:p>
        </p:txBody>
      </p:sp>
    </p:spTree>
    <p:extLst>
      <p:ext uri="{BB962C8B-B14F-4D97-AF65-F5344CB8AC3E}">
        <p14:creationId xmlns:p14="http://schemas.microsoft.com/office/powerpoint/2010/main" val="999109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To generate MR image, we excite the </a:t>
            </a:r>
            <a:r>
              <a:rPr lang="en-US" altLang="zh-CN" dirty="0" err="1"/>
              <a:t>magnetised</a:t>
            </a:r>
            <a:r>
              <a:rPr lang="en-US" altLang="zh-CN" dirty="0"/>
              <a:t> spins with a certain flip angle using radiofrequency pulses and record the signal at echo time TE in Fourier space called k-space. And an inverse Fourier transform of k-space is performed to reconstruct the MR image. The recorded signal intensity exponentially decayed against TE with time constant T2*. </a:t>
            </a:r>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18 June, 2023</a:t>
            </a:fld>
            <a:endParaRPr lang="en-US" dirty="0"/>
          </a:p>
        </p:txBody>
      </p:sp>
    </p:spTree>
    <p:extLst>
      <p:ext uri="{BB962C8B-B14F-4D97-AF65-F5344CB8AC3E}">
        <p14:creationId xmlns:p14="http://schemas.microsoft.com/office/powerpoint/2010/main" val="2416807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By acquiring signal at multiple different TEs, we will be able to fit the exponential decay and calculate the T2* value voxel by voxel. And this is the gold-standard T2* mapping method called multi-echo SPGR. </a:t>
            </a:r>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18 June, 2023</a:t>
            </a:fld>
            <a:endParaRPr lang="en-US" dirty="0"/>
          </a:p>
        </p:txBody>
      </p:sp>
    </p:spTree>
    <p:extLst>
      <p:ext uri="{BB962C8B-B14F-4D97-AF65-F5344CB8AC3E}">
        <p14:creationId xmlns:p14="http://schemas.microsoft.com/office/powerpoint/2010/main" val="2705556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However, the gold-standard method is difficult to get high resolution and accurate T2* map at SN due to the tissue motion at brain stem you can see here. A method based on a more complexed N-periodic ka-SPGR sequence is proposed to be motion robust and can be used to get T2* map. </a:t>
            </a:r>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18 June, 2023</a:t>
            </a:fld>
            <a:endParaRPr lang="en-US" dirty="0"/>
          </a:p>
        </p:txBody>
      </p:sp>
    </p:spTree>
    <p:extLst>
      <p:ext uri="{BB962C8B-B14F-4D97-AF65-F5344CB8AC3E}">
        <p14:creationId xmlns:p14="http://schemas.microsoft.com/office/powerpoint/2010/main" val="2494654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So, now just let me briefly introduce the ka-SPGR sequence.</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18 June, 2023</a:t>
            </a:fld>
            <a:endParaRPr lang="en-US" dirty="0"/>
          </a:p>
        </p:txBody>
      </p:sp>
    </p:spTree>
    <p:extLst>
      <p:ext uri="{BB962C8B-B14F-4D97-AF65-F5344CB8AC3E}">
        <p14:creationId xmlns:p14="http://schemas.microsoft.com/office/powerpoint/2010/main" val="2294243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For a N-periodic ka-SPGR sequence, we excite the spins with small flip angle, short TR and a TE equals half TR, also, a RF-spoiling is added, which means excitation each time will have phase increment according to this quadratic equation. Using all of these settings, the signal generated are no longer directly related to T2* decay. Instead, it yields N different steady-state signals from S(0) to S(N-1).</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18 June, 2023</a:t>
            </a:fld>
            <a:endParaRPr lang="en-US" dirty="0"/>
          </a:p>
        </p:txBody>
      </p:sp>
    </p:spTree>
    <p:extLst>
      <p:ext uri="{BB962C8B-B14F-4D97-AF65-F5344CB8AC3E}">
        <p14:creationId xmlns:p14="http://schemas.microsoft.com/office/powerpoint/2010/main" val="408874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Each steady-state signal has the analytical solution listed here. This yellow term is called configuration state, or F-states, it is the exponential T2* decay signal at effective time TE + FTR. Each steady-state signal is the sum of F-states weighted by corresponding phase modulation. </a:t>
            </a:r>
          </a:p>
          <a:p>
            <a:pPr algn="just"/>
            <a:endPar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Using the N-periodic sequence, we will only be able to reconstruct the first N-F-states. Therefore, we need to shift the F-states information in k-space using a gradient spoiler as shown here, to make sure only N F-states are inside the acquired k-space.  </a:t>
            </a: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18 June, 2023</a:t>
            </a:fld>
            <a:endParaRPr lang="en-US" dirty="0"/>
          </a:p>
        </p:txBody>
      </p:sp>
    </p:spTree>
    <p:extLst>
      <p:ext uri="{BB962C8B-B14F-4D97-AF65-F5344CB8AC3E}">
        <p14:creationId xmlns:p14="http://schemas.microsoft.com/office/powerpoint/2010/main" val="1769075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no image)">
    <p:bg>
      <p:bgPr>
        <a:solidFill>
          <a:srgbClr val="EBEEEE"/>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3942832"/>
            <a:ext cx="6400800" cy="604513"/>
          </a:xfrm>
        </p:spPr>
        <p:txBody>
          <a:bodyPr/>
          <a:lstStyle>
            <a:lvl1pPr marL="0" indent="0" algn="l">
              <a:buNone/>
              <a:defRPr sz="280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13" name="Title 12"/>
          <p:cNvSpPr>
            <a:spLocks noGrp="1"/>
          </p:cNvSpPr>
          <p:nvPr>
            <p:ph type="title"/>
          </p:nvPr>
        </p:nvSpPr>
        <p:spPr>
          <a:xfrm>
            <a:off x="457200" y="2096689"/>
            <a:ext cx="8229600" cy="1143000"/>
          </a:xfrm>
        </p:spPr>
        <p:txBody>
          <a:bodyPr/>
          <a:lstStyle>
            <a:lvl1pPr algn="l">
              <a:defRPr sz="5000" b="0">
                <a:solidFill>
                  <a:srgbClr val="003E74"/>
                </a:solidFill>
              </a:defRPr>
            </a:lvl1pPr>
          </a:lstStyle>
          <a:p>
            <a:r>
              <a:rPr lang="en-GB" dirty="0"/>
              <a:t>Click to edit Master title style</a:t>
            </a:r>
            <a:endParaRPr lang="en-US" dirty="0"/>
          </a:p>
        </p:txBody>
      </p:sp>
      <p:sp>
        <p:nvSpPr>
          <p:cNvPr id="7" name="Text Placeholder 3"/>
          <p:cNvSpPr txBox="1">
            <a:spLocks/>
          </p:cNvSpPr>
          <p:nvPr userDrawn="1"/>
        </p:nvSpPr>
        <p:spPr>
          <a:xfrm>
            <a:off x="6340639" y="800593"/>
            <a:ext cx="2346162" cy="257244"/>
          </a:xfrm>
          <a:prstGeom prst="rect">
            <a:avLst/>
          </a:prstGeom>
        </p:spPr>
        <p:txBody>
          <a:bodyPr lIns="0" tIns="0" rIns="0" bIns="0"/>
          <a:lstStyle>
            <a:lvl1pPr marL="0" indent="0" algn="r" defTabSz="457200" rtl="0" eaLnBrk="1" latinLnBrk="0" hangingPunct="1">
              <a:spcBef>
                <a:spcPct val="20000"/>
              </a:spcBef>
              <a:buClr>
                <a:srgbClr val="003E74"/>
              </a:buClr>
              <a:buFont typeface="Arial"/>
              <a:buNone/>
              <a:defRPr sz="1200" b="0" kern="1200" baseline="0">
                <a:solidFill>
                  <a:srgbClr val="003E74"/>
                </a:solidFill>
                <a:latin typeface="Arial"/>
                <a:ea typeface="+mn-ea"/>
                <a:cs typeface="Arial"/>
              </a:defRPr>
            </a:lvl1pPr>
            <a:lvl2pPr marL="742950" indent="-285750" algn="l" defTabSz="457200" rtl="0" eaLnBrk="1" latinLnBrk="0" hangingPunct="1">
              <a:spcBef>
                <a:spcPct val="20000"/>
              </a:spcBef>
              <a:buClr>
                <a:srgbClr val="003E74"/>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3pPr>
            <a:lvl4pPr marL="16002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0" name="Text Placeholder 9"/>
          <p:cNvSpPr>
            <a:spLocks noGrp="1"/>
          </p:cNvSpPr>
          <p:nvPr>
            <p:ph type="body" sz="quarter" idx="11" hasCustomPrompt="1"/>
          </p:nvPr>
        </p:nvSpPr>
        <p:spPr>
          <a:xfrm>
            <a:off x="457200" y="5273580"/>
            <a:ext cx="6400800" cy="339811"/>
          </a:xfrm>
        </p:spPr>
        <p:txBody>
          <a:bodyPr/>
          <a:lstStyle>
            <a:lvl1pPr marL="0" indent="0" algn="l">
              <a:buNone/>
              <a:defRPr sz="1200" baseline="0">
                <a:solidFill>
                  <a:srgbClr val="002548"/>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GB" dirty="0"/>
              <a:t>Click to edit author name</a:t>
            </a:r>
            <a:endParaRPr lang="en-US" dirty="0"/>
          </a:p>
        </p:txBody>
      </p:sp>
      <p:sp>
        <p:nvSpPr>
          <p:cNvPr id="8" name="Text Placeholder 3"/>
          <p:cNvSpPr>
            <a:spLocks noGrp="1"/>
          </p:cNvSpPr>
          <p:nvPr>
            <p:ph type="body" sz="quarter" idx="13"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718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4245089"/>
            <a:ext cx="3601176" cy="797761"/>
          </a:xfrm>
        </p:spPr>
        <p:txBody>
          <a:bodyPr/>
          <a:lstStyle>
            <a:lvl1pPr marL="0" indent="0" algn="l">
              <a:buNone/>
              <a:defRPr sz="280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4" name="Title 12"/>
          <p:cNvSpPr>
            <a:spLocks noGrp="1"/>
          </p:cNvSpPr>
          <p:nvPr>
            <p:ph type="title"/>
          </p:nvPr>
        </p:nvSpPr>
        <p:spPr>
          <a:xfrm>
            <a:off x="457200" y="1545982"/>
            <a:ext cx="3601176" cy="2153335"/>
          </a:xfrm>
        </p:spPr>
        <p:txBody>
          <a:bodyPr/>
          <a:lstStyle>
            <a:lvl1pPr>
              <a:defRPr sz="5000" b="0">
                <a:solidFill>
                  <a:srgbClr val="003E74"/>
                </a:solidFill>
              </a:defRPr>
            </a:lvl1pPr>
          </a:lstStyle>
          <a:p>
            <a:r>
              <a:rPr lang="en-GB" dirty="0"/>
              <a:t>Click to edit Master title style</a:t>
            </a:r>
            <a:endParaRPr lang="en-US" dirty="0"/>
          </a:p>
        </p:txBody>
      </p:sp>
      <p:sp>
        <p:nvSpPr>
          <p:cNvPr id="5" name="Text Placeholder 9"/>
          <p:cNvSpPr>
            <a:spLocks noGrp="1"/>
          </p:cNvSpPr>
          <p:nvPr>
            <p:ph type="body" sz="quarter" idx="11" hasCustomPrompt="1"/>
          </p:nvPr>
        </p:nvSpPr>
        <p:spPr>
          <a:xfrm>
            <a:off x="457200" y="5522041"/>
            <a:ext cx="3601176" cy="339811"/>
          </a:xfrm>
        </p:spPr>
        <p:txBody>
          <a:bodyPr/>
          <a:lstStyle>
            <a:lvl1pPr marL="0" indent="0" algn="l">
              <a:buNone/>
              <a:defRPr sz="1200" baseline="0">
                <a:solidFill>
                  <a:srgbClr val="002548"/>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GB" dirty="0"/>
              <a:t>Click to edit author name</a:t>
            </a:r>
            <a:endParaRPr lang="en-US" dirty="0"/>
          </a:p>
        </p:txBody>
      </p:sp>
      <p:sp>
        <p:nvSpPr>
          <p:cNvPr id="7" name="Picture Placeholder 6"/>
          <p:cNvSpPr>
            <a:spLocks noGrp="1"/>
          </p:cNvSpPr>
          <p:nvPr>
            <p:ph type="pic" sz="quarter" idx="12"/>
          </p:nvPr>
        </p:nvSpPr>
        <p:spPr>
          <a:xfrm>
            <a:off x="4756151" y="1546225"/>
            <a:ext cx="3930650" cy="4316413"/>
          </a:xfrm>
        </p:spPr>
        <p:txBody>
          <a:bodyPr/>
          <a:lstStyle>
            <a:lvl1pPr>
              <a:buClr>
                <a:srgbClr val="002548"/>
              </a:buClr>
              <a:defRPr/>
            </a:lvl1pPr>
          </a:lstStyle>
          <a:p>
            <a:endParaRPr lang="en-US" dirty="0"/>
          </a:p>
        </p:txBody>
      </p:sp>
      <p:sp>
        <p:nvSpPr>
          <p:cNvPr id="9" name="Text Placeholder 3"/>
          <p:cNvSpPr>
            <a:spLocks noGrp="1"/>
          </p:cNvSpPr>
          <p:nvPr>
            <p:ph type="body" sz="quarter" idx="13"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137203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GB" dirty="0"/>
              <a:t>Click to edit Master title style</a:t>
            </a:r>
            <a:endParaRPr lang="en-US" dirty="0"/>
          </a:p>
        </p:txBody>
      </p:sp>
      <p:sp>
        <p:nvSpPr>
          <p:cNvPr id="3" name="Content Placeholder 2"/>
          <p:cNvSpPr>
            <a:spLocks noGrp="1"/>
          </p:cNvSpPr>
          <p:nvPr>
            <p:ph idx="1"/>
          </p:nvPr>
        </p:nvSpPr>
        <p:spPr/>
        <p:txBody>
          <a:bodyPr/>
          <a:lstStyle>
            <a:lvl1pPr>
              <a:buClr>
                <a:srgbClr val="002548"/>
              </a:buClr>
              <a:defRPr/>
            </a:lvl1pPr>
            <a:lvl2pPr>
              <a:buClr>
                <a:srgbClr val="002548"/>
              </a:buClr>
              <a:defRPr/>
            </a:lvl2pPr>
            <a:lvl3pPr>
              <a:buClr>
                <a:srgbClr val="002548"/>
              </a:buClr>
              <a:defRPr sz="1200"/>
            </a:lvl3pPr>
            <a:lvl4pPr>
              <a:buClr>
                <a:srgbClr val="002548"/>
              </a:buClr>
              <a:defRPr sz="1200"/>
            </a:lvl4pPr>
            <a:lvl5pPr>
              <a:buClr>
                <a:srgbClr val="002548"/>
              </a:buClr>
              <a:defRPr sz="1200">
                <a:latin typeface="+mn-lt"/>
              </a:defRPr>
            </a:lvl5pPr>
            <a:lvl6pPr marL="2286000" indent="0">
              <a:buNone/>
              <a:defRPr sz="1400" baseline="0">
                <a:latin typeface="+mn-lt"/>
              </a:defRPr>
            </a:lvl6pPr>
            <a:lvl7pPr>
              <a:defRPr/>
            </a:lvl7pPr>
            <a:lvl8pPr>
              <a:defRPr/>
            </a:lvl8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7"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1569259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10" name="Content Placeholder 2"/>
          <p:cNvSpPr>
            <a:spLocks noGrp="1"/>
          </p:cNvSpPr>
          <p:nvPr>
            <p:ph idx="11"/>
          </p:nvPr>
        </p:nvSpPr>
        <p:spPr>
          <a:xfrm>
            <a:off x="457199" y="2346581"/>
            <a:ext cx="3950877" cy="3644104"/>
          </a:xfrm>
        </p:spPr>
        <p:txBody>
          <a:bodyPr/>
          <a:lstStyle>
            <a:lvl1pPr>
              <a:buClr>
                <a:srgbClr val="002548"/>
              </a:buClr>
              <a:defRPr/>
            </a:lvl1pPr>
            <a:lvl2pPr>
              <a:buClr>
                <a:srgbClr val="002548"/>
              </a:buClr>
              <a:defRPr/>
            </a:lvl2pPr>
            <a:lvl3pPr>
              <a:buClr>
                <a:srgbClr val="002548"/>
              </a:buClr>
              <a:defRPr/>
            </a:lvl3pPr>
            <a:lvl4pPr>
              <a:buClr>
                <a:srgbClr val="002548"/>
              </a:buClr>
              <a:defRPr/>
            </a:lvl4pPr>
            <a:lvl5pPr>
              <a:buClr>
                <a:srgbClr val="002548"/>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p:cNvSpPr>
            <a:spLocks noGrp="1"/>
          </p:cNvSpPr>
          <p:nvPr>
            <p:ph type="title"/>
          </p:nvPr>
        </p:nvSpPr>
        <p:spPr/>
        <p:txBody>
          <a:bodyPr/>
          <a:lstStyle>
            <a:lvl1pPr>
              <a:defRPr sz="2800"/>
            </a:lvl1pPr>
          </a:lstStyle>
          <a:p>
            <a:r>
              <a:rPr lang="en-GB" dirty="0"/>
              <a:t>Click to edit Master title style</a:t>
            </a:r>
            <a:endParaRPr lang="en-US" dirty="0"/>
          </a:p>
        </p:txBody>
      </p:sp>
      <p:sp>
        <p:nvSpPr>
          <p:cNvPr id="9"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12" name="Content Placeholder 2"/>
          <p:cNvSpPr>
            <a:spLocks noGrp="1"/>
          </p:cNvSpPr>
          <p:nvPr>
            <p:ph idx="12"/>
          </p:nvPr>
        </p:nvSpPr>
        <p:spPr>
          <a:xfrm>
            <a:off x="4735923" y="2346581"/>
            <a:ext cx="3950878" cy="3644104"/>
          </a:xfrm>
        </p:spPr>
        <p:txBody>
          <a:bodyPr/>
          <a:lstStyle>
            <a:lvl1pPr>
              <a:buClr>
                <a:srgbClr val="002548"/>
              </a:buClr>
              <a:defRPr/>
            </a:lvl1pPr>
            <a:lvl2pPr>
              <a:buClr>
                <a:srgbClr val="002548"/>
              </a:buClr>
              <a:defRPr/>
            </a:lvl2pPr>
            <a:lvl3pPr>
              <a:buClr>
                <a:srgbClr val="002548"/>
              </a:buClr>
              <a:defRPr/>
            </a:lvl3pPr>
            <a:lvl4pPr>
              <a:buClr>
                <a:srgbClr val="002548"/>
              </a:buClr>
              <a:defRPr/>
            </a:lvl4pPr>
            <a:lvl5pPr>
              <a:buClr>
                <a:srgbClr val="002548"/>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3"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2622752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quote)">
    <p:spTree>
      <p:nvGrpSpPr>
        <p:cNvPr id="1" name=""/>
        <p:cNvGrpSpPr/>
        <p:nvPr/>
      </p:nvGrpSpPr>
      <p:grpSpPr>
        <a:xfrm>
          <a:off x="0" y="0"/>
          <a:ext cx="0" cy="0"/>
          <a:chOff x="0" y="0"/>
          <a:chExt cx="0" cy="0"/>
        </a:xfrm>
      </p:grpSpPr>
      <p:sp>
        <p:nvSpPr>
          <p:cNvPr id="3" name="Content Placeholder 2"/>
          <p:cNvSpPr>
            <a:spLocks noGrp="1"/>
          </p:cNvSpPr>
          <p:nvPr>
            <p:ph idx="11"/>
          </p:nvPr>
        </p:nvSpPr>
        <p:spPr>
          <a:xfrm>
            <a:off x="457199" y="2346581"/>
            <a:ext cx="3950877" cy="3644104"/>
          </a:xfrm>
        </p:spPr>
        <p:txBody>
          <a:bodyPr/>
          <a:lstStyle>
            <a:lvl1pPr>
              <a:buClr>
                <a:srgbClr val="002548"/>
              </a:buClr>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itle 1"/>
          <p:cNvSpPr>
            <a:spLocks noGrp="1"/>
          </p:cNvSpPr>
          <p:nvPr>
            <p:ph type="title"/>
          </p:nvPr>
        </p:nvSpPr>
        <p:spPr>
          <a:xfrm>
            <a:off x="457200" y="1487908"/>
            <a:ext cx="8229600" cy="507556"/>
          </a:xfrm>
        </p:spPr>
        <p:txBody>
          <a:bodyPr/>
          <a:lstStyle>
            <a:lvl1pPr>
              <a:defRPr sz="2800"/>
            </a:lvl1pPr>
          </a:lstStyle>
          <a:p>
            <a:r>
              <a:rPr lang="en-GB" dirty="0"/>
              <a:t>Click to edit Master title style</a:t>
            </a:r>
            <a:endParaRPr lang="en-US" dirty="0"/>
          </a:p>
        </p:txBody>
      </p:sp>
      <p:sp>
        <p:nvSpPr>
          <p:cNvPr id="5"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6" name="Content Placeholder 2"/>
          <p:cNvSpPr>
            <a:spLocks noGrp="1"/>
          </p:cNvSpPr>
          <p:nvPr>
            <p:ph idx="12" hasCustomPrompt="1"/>
          </p:nvPr>
        </p:nvSpPr>
        <p:spPr>
          <a:xfrm>
            <a:off x="4735923" y="2346581"/>
            <a:ext cx="3950878" cy="2797494"/>
          </a:xfrm>
        </p:spPr>
        <p:txBody>
          <a:bodyPr/>
          <a:lstStyle>
            <a:lvl1pPr marL="0" indent="0">
              <a:buClr>
                <a:srgbClr val="0085CA"/>
              </a:buClr>
              <a:buNone/>
              <a:defRPr sz="2800" b="0" i="1" baseline="0">
                <a:solidFill>
                  <a:srgbClr val="003E74"/>
                </a:solidFill>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dirty="0"/>
              <a:t>“Click to add a quote”</a:t>
            </a:r>
            <a:endParaRPr lang="en-US" dirty="0"/>
          </a:p>
        </p:txBody>
      </p:sp>
      <p:sp>
        <p:nvSpPr>
          <p:cNvPr id="8" name="Text Placeholder 12"/>
          <p:cNvSpPr>
            <a:spLocks noGrp="1"/>
          </p:cNvSpPr>
          <p:nvPr>
            <p:ph type="body" sz="quarter" idx="14" hasCustomPrompt="1"/>
          </p:nvPr>
        </p:nvSpPr>
        <p:spPr>
          <a:xfrm>
            <a:off x="4735513" y="5346526"/>
            <a:ext cx="3951287" cy="644160"/>
          </a:xfrm>
        </p:spPr>
        <p:txBody>
          <a:bodyPr/>
          <a:lstStyle>
            <a:lvl1pPr marL="0" marR="0" indent="0" algn="l" defTabSz="457200" rtl="0" eaLnBrk="1" fontAlgn="auto" latinLnBrk="0" hangingPunct="1">
              <a:lnSpc>
                <a:spcPct val="100000"/>
              </a:lnSpc>
              <a:spcBef>
                <a:spcPct val="20000"/>
              </a:spcBef>
              <a:spcAft>
                <a:spcPts val="0"/>
              </a:spcAft>
              <a:buClr>
                <a:srgbClr val="0085CA"/>
              </a:buClr>
              <a:buSzTx/>
              <a:buFont typeface="Arial"/>
              <a:buNone/>
              <a:tabLst/>
              <a:defRPr sz="1200" baseline="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
                <a:srgbClr val="0085CA"/>
              </a:buClr>
              <a:buSzTx/>
              <a:buFont typeface="Arial"/>
              <a:buNone/>
              <a:tabLst/>
              <a:defRPr/>
            </a:pPr>
            <a:r>
              <a:rPr lang="en-GB" dirty="0"/>
              <a:t>Click to add quote attribution</a:t>
            </a:r>
            <a:endParaRPr lang="en-US" dirty="0"/>
          </a:p>
        </p:txBody>
      </p:sp>
      <p:sp>
        <p:nvSpPr>
          <p:cNvPr id="9" name="Text Placeholder 3"/>
          <p:cNvSpPr>
            <a:spLocks noGrp="1"/>
          </p:cNvSpPr>
          <p:nvPr>
            <p:ph type="body" sz="quarter" idx="15"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128024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two columns with image)">
    <p:spTree>
      <p:nvGrpSpPr>
        <p:cNvPr id="1" name=""/>
        <p:cNvGrpSpPr/>
        <p:nvPr/>
      </p:nvGrpSpPr>
      <p:grpSpPr>
        <a:xfrm>
          <a:off x="0" y="0"/>
          <a:ext cx="0" cy="0"/>
          <a:chOff x="0" y="0"/>
          <a:chExt cx="0" cy="0"/>
        </a:xfrm>
      </p:grpSpPr>
      <p:sp>
        <p:nvSpPr>
          <p:cNvPr id="3" name="Content Placeholder 2"/>
          <p:cNvSpPr>
            <a:spLocks noGrp="1"/>
          </p:cNvSpPr>
          <p:nvPr>
            <p:ph idx="11"/>
          </p:nvPr>
        </p:nvSpPr>
        <p:spPr>
          <a:xfrm>
            <a:off x="457199" y="2346581"/>
            <a:ext cx="3950877" cy="3644104"/>
          </a:xfrm>
        </p:spPr>
        <p:txBody>
          <a:bodyPr/>
          <a:lstStyle>
            <a:lvl1pPr>
              <a:buClr>
                <a:srgbClr val="002548"/>
              </a:buClr>
              <a:defRPr/>
            </a:lvl1pPr>
            <a:lvl2pPr>
              <a:buClr>
                <a:srgbClr val="002548"/>
              </a:buClr>
              <a:defRPr/>
            </a:lvl2pPr>
            <a:lvl3pPr>
              <a:buClr>
                <a:srgbClr val="002548"/>
              </a:buClr>
              <a:defRPr/>
            </a:lvl3pPr>
            <a:lvl4pPr>
              <a:buClr>
                <a:srgbClr val="002548"/>
              </a:buClr>
              <a:defRPr/>
            </a:lvl4pPr>
            <a:lvl5pPr>
              <a:buClr>
                <a:srgbClr val="002548"/>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itle 1"/>
          <p:cNvSpPr>
            <a:spLocks noGrp="1"/>
          </p:cNvSpPr>
          <p:nvPr>
            <p:ph type="title"/>
          </p:nvPr>
        </p:nvSpPr>
        <p:spPr>
          <a:xfrm>
            <a:off x="457200" y="1487908"/>
            <a:ext cx="8229600" cy="507556"/>
          </a:xfrm>
        </p:spPr>
        <p:txBody>
          <a:bodyPr/>
          <a:lstStyle>
            <a:lvl1pPr>
              <a:defRPr sz="2800"/>
            </a:lvl1pPr>
          </a:lstStyle>
          <a:p>
            <a:r>
              <a:rPr lang="en-GB" dirty="0"/>
              <a:t>Click to edit Master title style</a:t>
            </a:r>
            <a:endParaRPr lang="en-US" dirty="0"/>
          </a:p>
        </p:txBody>
      </p:sp>
      <p:sp>
        <p:nvSpPr>
          <p:cNvPr id="6"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9" name="Picture Placeholder 8"/>
          <p:cNvSpPr>
            <a:spLocks noGrp="1"/>
          </p:cNvSpPr>
          <p:nvPr>
            <p:ph type="pic" sz="quarter" idx="13"/>
          </p:nvPr>
        </p:nvSpPr>
        <p:spPr>
          <a:xfrm>
            <a:off x="4735513" y="2346581"/>
            <a:ext cx="3951287" cy="2788292"/>
          </a:xfrm>
        </p:spPr>
        <p:txBody>
          <a:bodyPr/>
          <a:lstStyle>
            <a:lvl1pPr>
              <a:buClr>
                <a:srgbClr val="002548"/>
              </a:buClr>
              <a:defRPr/>
            </a:lvl1pPr>
          </a:lstStyle>
          <a:p>
            <a:endParaRPr lang="en-US" dirty="0"/>
          </a:p>
        </p:txBody>
      </p:sp>
      <p:sp>
        <p:nvSpPr>
          <p:cNvPr id="13" name="Text Placeholder 12"/>
          <p:cNvSpPr>
            <a:spLocks noGrp="1"/>
          </p:cNvSpPr>
          <p:nvPr>
            <p:ph type="body" sz="quarter" idx="14" hasCustomPrompt="1"/>
          </p:nvPr>
        </p:nvSpPr>
        <p:spPr>
          <a:xfrm>
            <a:off x="4735513" y="5420143"/>
            <a:ext cx="3951287" cy="570541"/>
          </a:xfrm>
        </p:spPr>
        <p:txBody>
          <a:bodyPr/>
          <a:lstStyle>
            <a:lvl1pPr marL="0" indent="0">
              <a:buNone/>
              <a:defRPr sz="100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10"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847259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image/media and caption">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7" name="Picture Placeholder 8"/>
          <p:cNvSpPr>
            <a:spLocks noGrp="1"/>
          </p:cNvSpPr>
          <p:nvPr>
            <p:ph type="pic" sz="quarter" idx="13"/>
          </p:nvPr>
        </p:nvSpPr>
        <p:spPr>
          <a:xfrm>
            <a:off x="457199" y="1487908"/>
            <a:ext cx="8229601" cy="3646965"/>
          </a:xfrm>
        </p:spPr>
        <p:txBody>
          <a:bodyPr/>
          <a:lstStyle>
            <a:lvl1pPr>
              <a:buClr>
                <a:srgbClr val="002548"/>
              </a:buClr>
              <a:defRPr/>
            </a:lvl1pPr>
          </a:lstStyle>
          <a:p>
            <a:endParaRPr lang="en-US" dirty="0"/>
          </a:p>
        </p:txBody>
      </p:sp>
      <p:sp>
        <p:nvSpPr>
          <p:cNvPr id="8" name="Text Placeholder 12"/>
          <p:cNvSpPr>
            <a:spLocks noGrp="1"/>
          </p:cNvSpPr>
          <p:nvPr>
            <p:ph type="body" sz="quarter" idx="14" hasCustomPrompt="1"/>
          </p:nvPr>
        </p:nvSpPr>
        <p:spPr>
          <a:xfrm>
            <a:off x="457199" y="5420143"/>
            <a:ext cx="3951287" cy="570541"/>
          </a:xfrm>
        </p:spPr>
        <p:txBody>
          <a:bodyPr/>
          <a:lstStyle>
            <a:lvl1pPr marL="0" indent="0">
              <a:buNone/>
              <a:defRPr sz="100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10"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92955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ultiple images/media and caption">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5" name="Picture Placeholder 8"/>
          <p:cNvSpPr>
            <a:spLocks noGrp="1"/>
          </p:cNvSpPr>
          <p:nvPr>
            <p:ph type="pic" sz="quarter" idx="13"/>
          </p:nvPr>
        </p:nvSpPr>
        <p:spPr>
          <a:xfrm>
            <a:off x="457199" y="1487908"/>
            <a:ext cx="3951287" cy="3646965"/>
          </a:xfrm>
        </p:spPr>
        <p:txBody>
          <a:bodyPr/>
          <a:lstStyle>
            <a:lvl1pPr>
              <a:buClr>
                <a:srgbClr val="002548"/>
              </a:buClr>
              <a:defRPr/>
            </a:lvl1pPr>
          </a:lstStyle>
          <a:p>
            <a:endParaRPr lang="en-US" dirty="0"/>
          </a:p>
        </p:txBody>
      </p:sp>
      <p:sp>
        <p:nvSpPr>
          <p:cNvPr id="6" name="Text Placeholder 12"/>
          <p:cNvSpPr>
            <a:spLocks noGrp="1"/>
          </p:cNvSpPr>
          <p:nvPr>
            <p:ph type="body" sz="quarter" idx="14" hasCustomPrompt="1"/>
          </p:nvPr>
        </p:nvSpPr>
        <p:spPr>
          <a:xfrm>
            <a:off x="457199" y="5420143"/>
            <a:ext cx="3951287" cy="570541"/>
          </a:xfrm>
        </p:spPr>
        <p:txBody>
          <a:bodyPr/>
          <a:lstStyle>
            <a:lvl1pPr marL="0" indent="0">
              <a:buNone/>
              <a:defRPr sz="100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7" name="Picture Placeholder 8"/>
          <p:cNvSpPr>
            <a:spLocks noGrp="1"/>
          </p:cNvSpPr>
          <p:nvPr>
            <p:ph type="pic" sz="quarter" idx="15"/>
          </p:nvPr>
        </p:nvSpPr>
        <p:spPr>
          <a:xfrm>
            <a:off x="4735513" y="1487908"/>
            <a:ext cx="3951287" cy="2395455"/>
          </a:xfrm>
        </p:spPr>
        <p:txBody>
          <a:bodyPr/>
          <a:lstStyle>
            <a:lvl1pPr>
              <a:buClr>
                <a:srgbClr val="002548"/>
              </a:buClr>
              <a:defRPr/>
            </a:lvl1pPr>
          </a:lstStyle>
          <a:p>
            <a:endParaRPr lang="en-US" dirty="0"/>
          </a:p>
        </p:txBody>
      </p:sp>
      <p:sp>
        <p:nvSpPr>
          <p:cNvPr id="9" name="Picture Placeholder 8"/>
          <p:cNvSpPr>
            <a:spLocks noGrp="1"/>
          </p:cNvSpPr>
          <p:nvPr>
            <p:ph type="pic" sz="quarter" idx="16"/>
          </p:nvPr>
        </p:nvSpPr>
        <p:spPr>
          <a:xfrm>
            <a:off x="4735513" y="4214645"/>
            <a:ext cx="3951287" cy="1776040"/>
          </a:xfrm>
        </p:spPr>
        <p:txBody>
          <a:bodyPr/>
          <a:lstStyle>
            <a:lvl1pPr>
              <a:buClr>
                <a:srgbClr val="002548"/>
              </a:buClr>
              <a:defRPr/>
            </a:lvl1pPr>
          </a:lstStyle>
          <a:p>
            <a:endParaRPr lang="en-US" dirty="0"/>
          </a:p>
        </p:txBody>
      </p:sp>
      <p:sp>
        <p:nvSpPr>
          <p:cNvPr id="10"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1250341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EBEEEE"/>
        </a:solidFill>
        <a:effectLst/>
      </p:bgPr>
    </p:bg>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5"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406725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EEE"/>
        </a:solidFill>
        <a:effectLst/>
      </p:bgPr>
    </p:bg>
    <p:spTree>
      <p:nvGrpSpPr>
        <p:cNvPr id="1" name=""/>
        <p:cNvGrpSpPr/>
        <p:nvPr/>
      </p:nvGrpSpPr>
      <p:grpSpPr>
        <a:xfrm>
          <a:off x="0" y="0"/>
          <a:ext cx="0" cy="0"/>
          <a:chOff x="0" y="0"/>
          <a:chExt cx="0" cy="0"/>
        </a:xfrm>
      </p:grpSpPr>
      <p:pic>
        <p:nvPicPr>
          <p:cNvPr id="7" name="Picture 6" descr="College_Powerpoint_Background.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2346581"/>
            <a:ext cx="8229600" cy="3644104"/>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Placeholder 1"/>
          <p:cNvSpPr>
            <a:spLocks noGrp="1"/>
          </p:cNvSpPr>
          <p:nvPr>
            <p:ph type="title"/>
          </p:nvPr>
        </p:nvSpPr>
        <p:spPr>
          <a:xfrm>
            <a:off x="457200" y="1487908"/>
            <a:ext cx="8229600" cy="507556"/>
          </a:xfrm>
          <a:prstGeom prst="rect">
            <a:avLst/>
          </a:prstGeom>
        </p:spPr>
        <p:txBody>
          <a:bodyPr vert="horz" lIns="0" tIns="45720" rIns="0" bIns="0" rtlCol="0" anchor="ctr">
            <a:noAutofit/>
          </a:bodyPr>
          <a:lstStyle/>
          <a:p>
            <a:r>
              <a:rPr lang="en-GB" dirty="0"/>
              <a:t>Click to edit Master title style</a:t>
            </a:r>
            <a:endParaRPr lang="en-US" dirty="0"/>
          </a:p>
        </p:txBody>
      </p:sp>
    </p:spTree>
    <p:extLst>
      <p:ext uri="{BB962C8B-B14F-4D97-AF65-F5344CB8AC3E}">
        <p14:creationId xmlns:p14="http://schemas.microsoft.com/office/powerpoint/2010/main" val="2585372813"/>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52" r:id="rId4"/>
    <p:sldLayoutId id="2147483660" r:id="rId5"/>
    <p:sldLayoutId id="2147483657" r:id="rId6"/>
    <p:sldLayoutId id="2147483658" r:id="rId7"/>
    <p:sldLayoutId id="2147483659" r:id="rId8"/>
    <p:sldLayoutId id="2147483655" r:id="rId9"/>
  </p:sldLayoutIdLst>
  <p:hf hdr="0"/>
  <p:txStyles>
    <p:titleStyle>
      <a:lvl1pPr algn="l" defTabSz="457200" rtl="0" eaLnBrk="1" latinLnBrk="0" hangingPunct="1">
        <a:spcBef>
          <a:spcPct val="0"/>
        </a:spcBef>
        <a:buNone/>
        <a:defRPr sz="2800" b="1" kern="1200">
          <a:solidFill>
            <a:srgbClr val="003E74"/>
          </a:solidFill>
          <a:latin typeface="Arial"/>
          <a:ea typeface="+mj-ea"/>
          <a:cs typeface="Arial"/>
        </a:defRPr>
      </a:lvl1pPr>
    </p:titleStyle>
    <p:bodyStyle>
      <a:lvl1pPr marL="342900" indent="-34290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1.jpg"/><Relationship Id="rId2" Type="http://schemas.openxmlformats.org/officeDocument/2006/relationships/notesSlide" Target="../notesSlides/notesSlide9.xml"/><Relationship Id="rId16"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image" Target="../media/image6.jpg"/><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0.jpg"/><Relationship Id="rId13" Type="http://schemas.openxmlformats.org/officeDocument/2006/relationships/image" Target="../media/image35.jpg"/><Relationship Id="rId18" Type="http://schemas.openxmlformats.org/officeDocument/2006/relationships/image" Target="../media/image40.jp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9.jpg"/><Relationship Id="rId12" Type="http://schemas.openxmlformats.org/officeDocument/2006/relationships/image" Target="../media/image34.jpg"/><Relationship Id="rId17" Type="http://schemas.openxmlformats.org/officeDocument/2006/relationships/image" Target="../media/image39.jpg"/><Relationship Id="rId2" Type="http://schemas.openxmlformats.org/officeDocument/2006/relationships/notesSlide" Target="../notesSlides/notesSlide10.xml"/><Relationship Id="rId16" Type="http://schemas.openxmlformats.org/officeDocument/2006/relationships/image" Target="../media/image38.jpg"/><Relationship Id="rId20" Type="http://schemas.openxmlformats.org/officeDocument/2006/relationships/image" Target="../media/image41.jpg"/><Relationship Id="rId1" Type="http://schemas.openxmlformats.org/officeDocument/2006/relationships/slideLayout" Target="../slideLayouts/slideLayout9.xml"/><Relationship Id="rId6" Type="http://schemas.openxmlformats.org/officeDocument/2006/relationships/image" Target="../media/image28.jpg"/><Relationship Id="rId11" Type="http://schemas.openxmlformats.org/officeDocument/2006/relationships/image" Target="../media/image33.jpg"/><Relationship Id="rId5" Type="http://schemas.openxmlformats.org/officeDocument/2006/relationships/image" Target="../media/image27.jpg"/><Relationship Id="rId15" Type="http://schemas.openxmlformats.org/officeDocument/2006/relationships/image" Target="../media/image37.jpg"/><Relationship Id="rId10" Type="http://schemas.openxmlformats.org/officeDocument/2006/relationships/image" Target="../media/image32.jpg"/><Relationship Id="rId19" Type="http://schemas.openxmlformats.org/officeDocument/2006/relationships/image" Target="../media/image37.png"/><Relationship Id="rId4" Type="http://schemas.openxmlformats.org/officeDocument/2006/relationships/image" Target="../media/image26.jpg"/><Relationship Id="rId9" Type="http://schemas.openxmlformats.org/officeDocument/2006/relationships/image" Target="../media/image31.jpg"/><Relationship Id="rId14" Type="http://schemas.openxmlformats.org/officeDocument/2006/relationships/image" Target="../media/image36.jpg"/><Relationship Id="rId22"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30.jpg"/><Relationship Id="rId13" Type="http://schemas.openxmlformats.org/officeDocument/2006/relationships/image" Target="../media/image35.jpg"/><Relationship Id="rId18" Type="http://schemas.openxmlformats.org/officeDocument/2006/relationships/image" Target="../media/image40.jp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9.jpg"/><Relationship Id="rId12" Type="http://schemas.openxmlformats.org/officeDocument/2006/relationships/image" Target="../media/image34.jpg"/><Relationship Id="rId17" Type="http://schemas.openxmlformats.org/officeDocument/2006/relationships/image" Target="../media/image39.jpg"/><Relationship Id="rId2" Type="http://schemas.openxmlformats.org/officeDocument/2006/relationships/notesSlide" Target="../notesSlides/notesSlide11.xml"/><Relationship Id="rId16" Type="http://schemas.openxmlformats.org/officeDocument/2006/relationships/image" Target="../media/image38.jpg"/><Relationship Id="rId20" Type="http://schemas.openxmlformats.org/officeDocument/2006/relationships/image" Target="../media/image41.jpg"/><Relationship Id="rId1" Type="http://schemas.openxmlformats.org/officeDocument/2006/relationships/slideLayout" Target="../slideLayouts/slideLayout9.xml"/><Relationship Id="rId6" Type="http://schemas.openxmlformats.org/officeDocument/2006/relationships/image" Target="../media/image28.jpg"/><Relationship Id="rId11" Type="http://schemas.openxmlformats.org/officeDocument/2006/relationships/image" Target="../media/image33.jpg"/><Relationship Id="rId5" Type="http://schemas.openxmlformats.org/officeDocument/2006/relationships/image" Target="../media/image27.jpg"/><Relationship Id="rId15" Type="http://schemas.openxmlformats.org/officeDocument/2006/relationships/image" Target="../media/image37.jpg"/><Relationship Id="rId10" Type="http://schemas.openxmlformats.org/officeDocument/2006/relationships/image" Target="../media/image32.jpg"/><Relationship Id="rId19" Type="http://schemas.openxmlformats.org/officeDocument/2006/relationships/image" Target="../media/image37.png"/><Relationship Id="rId4" Type="http://schemas.openxmlformats.org/officeDocument/2006/relationships/image" Target="../media/image26.jpg"/><Relationship Id="rId9" Type="http://schemas.openxmlformats.org/officeDocument/2006/relationships/image" Target="../media/image31.jpg"/><Relationship Id="rId14" Type="http://schemas.openxmlformats.org/officeDocument/2006/relationships/image" Target="../media/image36.jpg"/><Relationship Id="rId22"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4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47.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jpg"/><Relationship Id="rId7" Type="http://schemas.openxmlformats.org/officeDocument/2006/relationships/image" Target="../media/image47.jp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46.jp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51.jpg"/><Relationship Id="rId4" Type="http://schemas.openxmlformats.org/officeDocument/2006/relationships/image" Target="../media/image50.jpg"/></Relationships>
</file>

<file path=ppt/slides/_rels/slide2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hyperlink" Target="https://doi.org/10.1016/j.neuroimage.2021.118255"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6.jp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6.jp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0.jpg"/><Relationship Id="rId5" Type="http://schemas.openxmlformats.org/officeDocument/2006/relationships/image" Target="../media/image9.jpg"/><Relationship Id="rId10" Type="http://schemas.openxmlformats.org/officeDocument/2006/relationships/image" Target="../media/image11.gif"/><Relationship Id="rId4" Type="http://schemas.openxmlformats.org/officeDocument/2006/relationships/image" Target="../media/image8.jp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4287" y="1594626"/>
            <a:ext cx="8229600" cy="1143000"/>
          </a:xfrm>
        </p:spPr>
        <p:txBody>
          <a:bodyPr/>
          <a:lstStyle/>
          <a:p>
            <a:r>
              <a:rPr lang="en-US" sz="3200" b="1" dirty="0"/>
              <a:t>Development of MRI T2* Mapping Model </a:t>
            </a:r>
            <a:br>
              <a:rPr lang="en-US" sz="3200" b="1" dirty="0"/>
            </a:br>
            <a:r>
              <a:rPr lang="en-US" sz="3200" b="1" dirty="0"/>
              <a:t>for N-Periodic ka-SPGR Sequence: </a:t>
            </a:r>
          </a:p>
        </p:txBody>
      </p:sp>
      <p:sp>
        <p:nvSpPr>
          <p:cNvPr id="4" name="Text Placeholder 3"/>
          <p:cNvSpPr>
            <a:spLocks noGrp="1"/>
          </p:cNvSpPr>
          <p:nvPr>
            <p:ph type="body" sz="quarter" idx="11"/>
          </p:nvPr>
        </p:nvSpPr>
        <p:spPr>
          <a:xfrm>
            <a:off x="457200" y="4338339"/>
            <a:ext cx="6400800" cy="339811"/>
          </a:xfrm>
        </p:spPr>
        <p:txBody>
          <a:bodyPr/>
          <a:lstStyle/>
          <a:p>
            <a:r>
              <a:rPr lang="en-US" sz="1600" dirty="0"/>
              <a:t>MEng Individual Project Presentation </a:t>
            </a:r>
          </a:p>
          <a:p>
            <a:r>
              <a:rPr lang="en-US" sz="1600" dirty="0"/>
              <a:t>Yifei Jin</a:t>
            </a:r>
          </a:p>
        </p:txBody>
      </p:sp>
      <p:sp>
        <p:nvSpPr>
          <p:cNvPr id="5" name="Text Placeholder 4"/>
          <p:cNvSpPr>
            <a:spLocks noGrp="1"/>
          </p:cNvSpPr>
          <p:nvPr>
            <p:ph type="body" sz="quarter" idx="13"/>
          </p:nvPr>
        </p:nvSpPr>
        <p:spPr/>
        <p:txBody>
          <a:bodyPr/>
          <a:lstStyle/>
          <a:p>
            <a:endParaRPr lang="en-US" dirty="0"/>
          </a:p>
        </p:txBody>
      </p:sp>
      <p:sp>
        <p:nvSpPr>
          <p:cNvPr id="8" name="Title 2">
            <a:extLst>
              <a:ext uri="{FF2B5EF4-FFF2-40B4-BE49-F238E27FC236}">
                <a16:creationId xmlns:a16="http://schemas.microsoft.com/office/drawing/2014/main" id="{A960BDF7-00D6-908F-8CB9-ED2D63C24C1A}"/>
              </a:ext>
            </a:extLst>
          </p:cNvPr>
          <p:cNvSpPr txBox="1">
            <a:spLocks/>
          </p:cNvSpPr>
          <p:nvPr/>
        </p:nvSpPr>
        <p:spPr>
          <a:xfrm>
            <a:off x="544287" y="2784827"/>
            <a:ext cx="8229600" cy="550555"/>
          </a:xfrm>
          <a:prstGeom prst="rect">
            <a:avLst/>
          </a:prstGeom>
        </p:spPr>
        <p:txBody>
          <a:bodyPr vert="horz" lIns="0" tIns="45720" rIns="0" bIns="0" rtlCol="0" anchor="ctr">
            <a:noAutofit/>
          </a:bodyPr>
          <a:lstStyle>
            <a:lvl1pPr algn="l" defTabSz="457200" rtl="0" eaLnBrk="1" latinLnBrk="0" hangingPunct="1">
              <a:spcBef>
                <a:spcPct val="0"/>
              </a:spcBef>
              <a:buNone/>
              <a:defRPr sz="5000" b="0" kern="1200">
                <a:solidFill>
                  <a:srgbClr val="003E74"/>
                </a:solidFill>
                <a:latin typeface="Arial"/>
                <a:ea typeface="+mj-ea"/>
                <a:cs typeface="Arial"/>
              </a:defRPr>
            </a:lvl1pPr>
          </a:lstStyle>
          <a:p>
            <a:r>
              <a:rPr lang="en-US" sz="1800" b="1" dirty="0"/>
              <a:t>A Promising Technique for Parkinson’s Disease Biomarker Detection</a:t>
            </a:r>
            <a:endParaRPr lang="en-US" sz="3200" b="1" dirty="0"/>
          </a:p>
        </p:txBody>
      </p:sp>
    </p:spTree>
    <p:extLst>
      <p:ext uri="{BB962C8B-B14F-4D97-AF65-F5344CB8AC3E}">
        <p14:creationId xmlns:p14="http://schemas.microsoft.com/office/powerpoint/2010/main" val="954329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箭头: 下 36">
            <a:extLst>
              <a:ext uri="{FF2B5EF4-FFF2-40B4-BE49-F238E27FC236}">
                <a16:creationId xmlns:a16="http://schemas.microsoft.com/office/drawing/2014/main" id="{FAE06F80-575B-C97F-562A-71AB3576C4AB}"/>
              </a:ext>
            </a:extLst>
          </p:cNvPr>
          <p:cNvSpPr/>
          <p:nvPr/>
        </p:nvSpPr>
        <p:spPr>
          <a:xfrm>
            <a:off x="6086638" y="4220399"/>
            <a:ext cx="508000" cy="114537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74DCAE04-6FBB-938C-0149-7415A8B1FBD5}"/>
              </a:ext>
            </a:extLst>
          </p:cNvPr>
          <p:cNvSpPr/>
          <p:nvPr/>
        </p:nvSpPr>
        <p:spPr>
          <a:xfrm>
            <a:off x="4464662" y="3442995"/>
            <a:ext cx="806244" cy="638534"/>
          </a:xfrm>
          <a:prstGeom prst="rect">
            <a:avLst/>
          </a:prstGeom>
          <a:solidFill>
            <a:srgbClr val="D4EFFC"/>
          </a:solidFill>
          <a:ln>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8536AB37-5B7E-C6AF-EDDE-BEFAB9976CDC}"/>
              </a:ext>
            </a:extLst>
          </p:cNvPr>
          <p:cNvSpPr/>
          <p:nvPr/>
        </p:nvSpPr>
        <p:spPr>
          <a:xfrm>
            <a:off x="1526693" y="3450256"/>
            <a:ext cx="1529272" cy="638534"/>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D0DBE27A-010E-D2F0-8EDF-E47C585B229C}"/>
              </a:ext>
            </a:extLst>
          </p:cNvPr>
          <p:cNvSpPr>
            <a:spLocks noGrp="1"/>
          </p:cNvSpPr>
          <p:nvPr>
            <p:ph type="body" sz="quarter" idx="10"/>
          </p:nvPr>
        </p:nvSpPr>
        <p:spPr/>
        <p:txBody>
          <a:bodyPr/>
          <a:lstStyle/>
          <a:p>
            <a:r>
              <a:rPr lang="en-US" altLang="zh-CN" dirty="0"/>
              <a:t>Theory </a:t>
            </a:r>
          </a:p>
          <a:p>
            <a:r>
              <a:rPr lang="en-US" altLang="zh-CN" dirty="0"/>
              <a:t>N-periodic ka-SPGR</a:t>
            </a:r>
            <a:endParaRPr lang="zh-CN" altLang="en-US" dirty="0"/>
          </a:p>
        </p:txBody>
      </p:sp>
      <p:sp>
        <p:nvSpPr>
          <p:cNvPr id="4" name="矩形 3">
            <a:extLst>
              <a:ext uri="{FF2B5EF4-FFF2-40B4-BE49-F238E27FC236}">
                <a16:creationId xmlns:a16="http://schemas.microsoft.com/office/drawing/2014/main" id="{4AEA10F0-ABB5-C7C6-1B05-AF367E6452A8}"/>
              </a:ext>
            </a:extLst>
          </p:cNvPr>
          <p:cNvSpPr/>
          <p:nvPr/>
        </p:nvSpPr>
        <p:spPr>
          <a:xfrm>
            <a:off x="2619724" y="2139534"/>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5" name="直接箭头连接符 4">
            <a:extLst>
              <a:ext uri="{FF2B5EF4-FFF2-40B4-BE49-F238E27FC236}">
                <a16:creationId xmlns:a16="http://schemas.microsoft.com/office/drawing/2014/main" id="{FD820144-25DA-9D68-E3A0-D7166F3F327D}"/>
              </a:ext>
            </a:extLst>
          </p:cNvPr>
          <p:cNvCxnSpPr/>
          <p:nvPr/>
        </p:nvCxnSpPr>
        <p:spPr>
          <a:xfrm>
            <a:off x="2955943" y="2094319"/>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矩形 8">
            <a:extLst>
              <a:ext uri="{FF2B5EF4-FFF2-40B4-BE49-F238E27FC236}">
                <a16:creationId xmlns:a16="http://schemas.microsoft.com/office/drawing/2014/main" id="{AD17B4F2-3AA8-2379-C05B-8C76B715395C}"/>
              </a:ext>
            </a:extLst>
          </p:cNvPr>
          <p:cNvSpPr/>
          <p:nvPr/>
        </p:nvSpPr>
        <p:spPr>
          <a:xfrm>
            <a:off x="3181439" y="2124816"/>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5C35628A-6E22-0344-5A5C-0342977BD907}"/>
              </a:ext>
            </a:extLst>
          </p:cNvPr>
          <p:cNvSpPr txBox="1"/>
          <p:nvPr/>
        </p:nvSpPr>
        <p:spPr>
          <a:xfrm>
            <a:off x="2715555" y="2457800"/>
            <a:ext cx="535066" cy="338554"/>
          </a:xfrm>
          <a:prstGeom prst="rect">
            <a:avLst/>
          </a:prstGeom>
          <a:noFill/>
        </p:spPr>
        <p:txBody>
          <a:bodyPr wrap="square">
            <a:spAutoFit/>
          </a:bodyPr>
          <a:lstStyle/>
          <a:p>
            <a:r>
              <a:rPr lang="en-US" altLang="zh-CN" sz="1600" dirty="0">
                <a:solidFill>
                  <a:srgbClr val="00B050"/>
                </a:solidFill>
                <a:latin typeface="+mj-lt"/>
                <a:ea typeface="等线" panose="02010600030101010101" pitchFamily="2" charset="-122"/>
              </a:rPr>
              <a:t>S(0)</a:t>
            </a:r>
            <a:endParaRPr lang="zh-CN" altLang="en-US" sz="1600" dirty="0">
              <a:solidFill>
                <a:srgbClr val="00B050"/>
              </a:solidFill>
              <a:latin typeface="+mj-lt"/>
            </a:endParaRPr>
          </a:p>
        </p:txBody>
      </p:sp>
      <p:cxnSp>
        <p:nvCxnSpPr>
          <p:cNvPr id="12" name="直接箭头连接符 11">
            <a:extLst>
              <a:ext uri="{FF2B5EF4-FFF2-40B4-BE49-F238E27FC236}">
                <a16:creationId xmlns:a16="http://schemas.microsoft.com/office/drawing/2014/main" id="{1DB06FF2-8D02-70A4-5C6C-1DA339A9B9C8}"/>
              </a:ext>
            </a:extLst>
          </p:cNvPr>
          <p:cNvCxnSpPr/>
          <p:nvPr/>
        </p:nvCxnSpPr>
        <p:spPr>
          <a:xfrm>
            <a:off x="3548780" y="2109037"/>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矩形 12">
            <a:extLst>
              <a:ext uri="{FF2B5EF4-FFF2-40B4-BE49-F238E27FC236}">
                <a16:creationId xmlns:a16="http://schemas.microsoft.com/office/drawing/2014/main" id="{376F0DA6-48D1-C1E7-5F74-1F56FB38DC37}"/>
              </a:ext>
            </a:extLst>
          </p:cNvPr>
          <p:cNvSpPr/>
          <p:nvPr/>
        </p:nvSpPr>
        <p:spPr>
          <a:xfrm>
            <a:off x="3774276" y="2139534"/>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24E7734-6A77-2312-D807-3FAB0C3E5A3C}"/>
              </a:ext>
            </a:extLst>
          </p:cNvPr>
          <p:cNvSpPr/>
          <p:nvPr/>
        </p:nvSpPr>
        <p:spPr>
          <a:xfrm>
            <a:off x="4625410" y="2152141"/>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16B5B7B-31FE-EA77-E043-F84835A60F22}"/>
              </a:ext>
            </a:extLst>
          </p:cNvPr>
          <p:cNvCxnSpPr/>
          <p:nvPr/>
        </p:nvCxnSpPr>
        <p:spPr>
          <a:xfrm>
            <a:off x="4961629" y="2106926"/>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矩形 15">
            <a:extLst>
              <a:ext uri="{FF2B5EF4-FFF2-40B4-BE49-F238E27FC236}">
                <a16:creationId xmlns:a16="http://schemas.microsoft.com/office/drawing/2014/main" id="{D617A4A4-A5D6-FD62-7910-19B05B82C1A6}"/>
              </a:ext>
            </a:extLst>
          </p:cNvPr>
          <p:cNvSpPr/>
          <p:nvPr/>
        </p:nvSpPr>
        <p:spPr>
          <a:xfrm>
            <a:off x="5187125" y="2137423"/>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29BE8E9-CD36-F633-F8E7-3E37C2CB5E77}"/>
              </a:ext>
            </a:extLst>
          </p:cNvPr>
          <p:cNvCxnSpPr/>
          <p:nvPr/>
        </p:nvCxnSpPr>
        <p:spPr>
          <a:xfrm>
            <a:off x="5554466" y="2121644"/>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矩形 17">
            <a:extLst>
              <a:ext uri="{FF2B5EF4-FFF2-40B4-BE49-F238E27FC236}">
                <a16:creationId xmlns:a16="http://schemas.microsoft.com/office/drawing/2014/main" id="{31D7B9AC-4A12-73A2-EF05-5EA1D16B7615}"/>
              </a:ext>
            </a:extLst>
          </p:cNvPr>
          <p:cNvSpPr/>
          <p:nvPr/>
        </p:nvSpPr>
        <p:spPr>
          <a:xfrm>
            <a:off x="5779962" y="2152141"/>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4411811E-6DE9-079E-E6B0-1F11E15DB8F5}"/>
              </a:ext>
            </a:extLst>
          </p:cNvPr>
          <p:cNvSpPr txBox="1"/>
          <p:nvPr/>
        </p:nvSpPr>
        <p:spPr>
          <a:xfrm>
            <a:off x="4043906" y="2044348"/>
            <a:ext cx="509601" cy="400110"/>
          </a:xfrm>
          <a:prstGeom prst="rect">
            <a:avLst/>
          </a:prstGeom>
          <a:noFill/>
        </p:spPr>
        <p:txBody>
          <a:bodyPr wrap="square">
            <a:spAutoFit/>
          </a:bodyPr>
          <a:lstStyle/>
          <a:p>
            <a:r>
              <a:rPr lang="en-GB" altLang="zh-CN" sz="2000" b="1" dirty="0">
                <a:effectLst/>
                <a:latin typeface="+mj-lt"/>
                <a:ea typeface="等线" panose="02010600030101010101" pitchFamily="2" charset="-122"/>
              </a:rPr>
              <a:t>…</a:t>
            </a:r>
            <a:endParaRPr lang="zh-CN" altLang="en-US" sz="2000" b="1" dirty="0">
              <a:latin typeface="+mj-lt"/>
            </a:endParaRPr>
          </a:p>
        </p:txBody>
      </p:sp>
      <p:sp>
        <p:nvSpPr>
          <p:cNvPr id="21" name="文本框 20">
            <a:extLst>
              <a:ext uri="{FF2B5EF4-FFF2-40B4-BE49-F238E27FC236}">
                <a16:creationId xmlns:a16="http://schemas.microsoft.com/office/drawing/2014/main" id="{31D1F9B2-05A0-BF10-63BB-EA6450C72396}"/>
              </a:ext>
            </a:extLst>
          </p:cNvPr>
          <p:cNvSpPr txBox="1"/>
          <p:nvPr/>
        </p:nvSpPr>
        <p:spPr>
          <a:xfrm>
            <a:off x="3250621" y="2450353"/>
            <a:ext cx="535066" cy="338554"/>
          </a:xfrm>
          <a:prstGeom prst="rect">
            <a:avLst/>
          </a:prstGeom>
          <a:noFill/>
        </p:spPr>
        <p:txBody>
          <a:bodyPr wrap="square">
            <a:spAutoFit/>
          </a:bodyPr>
          <a:lstStyle/>
          <a:p>
            <a:r>
              <a:rPr lang="en-US" altLang="zh-CN" sz="1600" dirty="0">
                <a:solidFill>
                  <a:srgbClr val="00B050"/>
                </a:solidFill>
                <a:latin typeface="+mj-lt"/>
                <a:ea typeface="等线" panose="02010600030101010101" pitchFamily="2" charset="-122"/>
              </a:rPr>
              <a:t>S(1)</a:t>
            </a:r>
            <a:endParaRPr lang="zh-CN" altLang="en-US" sz="1600" dirty="0">
              <a:solidFill>
                <a:srgbClr val="00B050"/>
              </a:solidFill>
              <a:latin typeface="+mj-lt"/>
            </a:endParaRPr>
          </a:p>
        </p:txBody>
      </p:sp>
      <p:sp>
        <p:nvSpPr>
          <p:cNvPr id="22" name="文本框 21">
            <a:extLst>
              <a:ext uri="{FF2B5EF4-FFF2-40B4-BE49-F238E27FC236}">
                <a16:creationId xmlns:a16="http://schemas.microsoft.com/office/drawing/2014/main" id="{4CA272BF-FE50-BB17-F5A5-3D90CE87230D}"/>
              </a:ext>
            </a:extLst>
          </p:cNvPr>
          <p:cNvSpPr txBox="1"/>
          <p:nvPr/>
        </p:nvSpPr>
        <p:spPr>
          <a:xfrm>
            <a:off x="4492441" y="2453273"/>
            <a:ext cx="752535" cy="338554"/>
          </a:xfrm>
          <a:prstGeom prst="rect">
            <a:avLst/>
          </a:prstGeom>
          <a:noFill/>
        </p:spPr>
        <p:txBody>
          <a:bodyPr wrap="square">
            <a:spAutoFit/>
          </a:bodyPr>
          <a:lstStyle/>
          <a:p>
            <a:r>
              <a:rPr lang="en-US" altLang="zh-CN" sz="1600" dirty="0">
                <a:solidFill>
                  <a:srgbClr val="00B050"/>
                </a:solidFill>
                <a:latin typeface="+mj-lt"/>
                <a:ea typeface="等线" panose="02010600030101010101" pitchFamily="2" charset="-122"/>
              </a:rPr>
              <a:t>S(N-1)</a:t>
            </a:r>
            <a:endParaRPr lang="zh-CN" altLang="en-US" sz="1600" dirty="0">
              <a:solidFill>
                <a:srgbClr val="00B050"/>
              </a:solidFill>
              <a:latin typeface="+mj-lt"/>
            </a:endParaRPr>
          </a:p>
        </p:txBody>
      </p:sp>
      <p:sp>
        <p:nvSpPr>
          <p:cNvPr id="24" name="文本框 23">
            <a:extLst>
              <a:ext uri="{FF2B5EF4-FFF2-40B4-BE49-F238E27FC236}">
                <a16:creationId xmlns:a16="http://schemas.microsoft.com/office/drawing/2014/main" id="{BA03F9DA-FFE9-CF41-0BEA-68BD3F442F38}"/>
              </a:ext>
            </a:extLst>
          </p:cNvPr>
          <p:cNvSpPr txBox="1"/>
          <p:nvPr/>
        </p:nvSpPr>
        <p:spPr>
          <a:xfrm>
            <a:off x="5301388" y="2473049"/>
            <a:ext cx="535066" cy="338554"/>
          </a:xfrm>
          <a:prstGeom prst="rect">
            <a:avLst/>
          </a:prstGeom>
          <a:noFill/>
        </p:spPr>
        <p:txBody>
          <a:bodyPr wrap="square">
            <a:spAutoFit/>
          </a:bodyPr>
          <a:lstStyle/>
          <a:p>
            <a:r>
              <a:rPr lang="en-US" altLang="zh-CN" sz="1600" dirty="0">
                <a:solidFill>
                  <a:srgbClr val="00B050"/>
                </a:solidFill>
                <a:latin typeface="+mj-lt"/>
                <a:ea typeface="等线" panose="02010600030101010101" pitchFamily="2" charset="-122"/>
              </a:rPr>
              <a:t>S(0)</a:t>
            </a:r>
            <a:endParaRPr lang="zh-CN" altLang="en-US" sz="1600" dirty="0">
              <a:solidFill>
                <a:srgbClr val="00B050"/>
              </a:solidFill>
              <a:latin typeface="+mj-lt"/>
            </a:endParaRPr>
          </a:p>
        </p:txBody>
      </p:sp>
      <p:sp>
        <p:nvSpPr>
          <p:cNvPr id="25" name="矩形 24">
            <a:extLst>
              <a:ext uri="{FF2B5EF4-FFF2-40B4-BE49-F238E27FC236}">
                <a16:creationId xmlns:a16="http://schemas.microsoft.com/office/drawing/2014/main" id="{861E6E13-D743-A837-71BF-F6AF065F9559}"/>
              </a:ext>
            </a:extLst>
          </p:cNvPr>
          <p:cNvSpPr/>
          <p:nvPr/>
        </p:nvSpPr>
        <p:spPr>
          <a:xfrm>
            <a:off x="2415566" y="1692583"/>
            <a:ext cx="2754903" cy="1190734"/>
          </a:xfrm>
          <a:prstGeom prst="rect">
            <a:avLst/>
          </a:prstGeom>
          <a:noFill/>
          <a:ln w="19050" cap="flat" cmpd="sng" algn="ctr">
            <a:solidFill>
              <a:srgbClr val="FF0000"/>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8" name="文本框 27">
                <a:extLst>
                  <a:ext uri="{FF2B5EF4-FFF2-40B4-BE49-F238E27FC236}">
                    <a16:creationId xmlns:a16="http://schemas.microsoft.com/office/drawing/2014/main" id="{272FE4E2-2B47-DD63-3AC4-4D6D1EE33AC4}"/>
                  </a:ext>
                </a:extLst>
              </p:cNvPr>
              <p:cNvSpPr txBox="1"/>
              <p:nvPr/>
            </p:nvSpPr>
            <p:spPr>
              <a:xfrm>
                <a:off x="2402877" y="1767378"/>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0</m:t>
                          </m:r>
                        </m:sub>
                      </m:sSub>
                    </m:oMath>
                  </m:oMathPara>
                </a14:m>
                <a:endParaRPr lang="zh-CN" altLang="en-US" dirty="0"/>
              </a:p>
            </p:txBody>
          </p:sp>
        </mc:Choice>
        <mc:Fallback>
          <p:sp>
            <p:nvSpPr>
              <p:cNvPr id="28" name="文本框 27">
                <a:extLst>
                  <a:ext uri="{FF2B5EF4-FFF2-40B4-BE49-F238E27FC236}">
                    <a16:creationId xmlns:a16="http://schemas.microsoft.com/office/drawing/2014/main" id="{272FE4E2-2B47-DD63-3AC4-4D6D1EE33AC4}"/>
                  </a:ext>
                </a:extLst>
              </p:cNvPr>
              <p:cNvSpPr txBox="1">
                <a:spLocks noRot="1" noChangeAspect="1" noMove="1" noResize="1" noEditPoints="1" noAdjustHandles="1" noChangeArrowheads="1" noChangeShapeType="1" noTextEdit="1"/>
              </p:cNvSpPr>
              <p:nvPr/>
            </p:nvSpPr>
            <p:spPr>
              <a:xfrm>
                <a:off x="2402877" y="1767378"/>
                <a:ext cx="741623" cy="369332"/>
              </a:xfrm>
              <a:prstGeom prst="rect">
                <a:avLst/>
              </a:prstGeom>
              <a:blipFill>
                <a:blip r:embed="rId3"/>
                <a:stretch>
                  <a:fillRect b="-65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90FE8228-BADD-735E-0A80-36A7BCFF9E1B}"/>
                  </a:ext>
                </a:extLst>
              </p:cNvPr>
              <p:cNvSpPr txBox="1"/>
              <p:nvPr/>
            </p:nvSpPr>
            <p:spPr>
              <a:xfrm>
                <a:off x="2984123" y="1771012"/>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1</m:t>
                          </m:r>
                        </m:sub>
                      </m:sSub>
                    </m:oMath>
                  </m:oMathPara>
                </a14:m>
                <a:endParaRPr lang="zh-CN" altLang="en-US" dirty="0"/>
              </a:p>
            </p:txBody>
          </p:sp>
        </mc:Choice>
        <mc:Fallback>
          <p:sp>
            <p:nvSpPr>
              <p:cNvPr id="29" name="文本框 28">
                <a:extLst>
                  <a:ext uri="{FF2B5EF4-FFF2-40B4-BE49-F238E27FC236}">
                    <a16:creationId xmlns:a16="http://schemas.microsoft.com/office/drawing/2014/main" id="{90FE8228-BADD-735E-0A80-36A7BCFF9E1B}"/>
                  </a:ext>
                </a:extLst>
              </p:cNvPr>
              <p:cNvSpPr txBox="1">
                <a:spLocks noRot="1" noChangeAspect="1" noMove="1" noResize="1" noEditPoints="1" noAdjustHandles="1" noChangeArrowheads="1" noChangeShapeType="1" noTextEdit="1"/>
              </p:cNvSpPr>
              <p:nvPr/>
            </p:nvSpPr>
            <p:spPr>
              <a:xfrm>
                <a:off x="2984123" y="1771012"/>
                <a:ext cx="741623" cy="369332"/>
              </a:xfrm>
              <a:prstGeom prst="rect">
                <a:avLst/>
              </a:prstGeom>
              <a:blipFill>
                <a:blip r:embed="rId4"/>
                <a:stretch>
                  <a:fillRect b="-8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a:extLst>
                  <a:ext uri="{FF2B5EF4-FFF2-40B4-BE49-F238E27FC236}">
                    <a16:creationId xmlns:a16="http://schemas.microsoft.com/office/drawing/2014/main" id="{B62E4BD1-BC00-5C89-ED88-675C63DB83BA}"/>
                  </a:ext>
                </a:extLst>
              </p:cNvPr>
              <p:cNvSpPr txBox="1"/>
              <p:nvPr/>
            </p:nvSpPr>
            <p:spPr>
              <a:xfrm>
                <a:off x="3580429" y="1760049"/>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2</m:t>
                          </m:r>
                        </m:sub>
                      </m:sSub>
                    </m:oMath>
                  </m:oMathPara>
                </a14:m>
                <a:endParaRPr lang="zh-CN" altLang="en-US" dirty="0"/>
              </a:p>
            </p:txBody>
          </p:sp>
        </mc:Choice>
        <mc:Fallback>
          <p:sp>
            <p:nvSpPr>
              <p:cNvPr id="30" name="文本框 29">
                <a:extLst>
                  <a:ext uri="{FF2B5EF4-FFF2-40B4-BE49-F238E27FC236}">
                    <a16:creationId xmlns:a16="http://schemas.microsoft.com/office/drawing/2014/main" id="{B62E4BD1-BC00-5C89-ED88-675C63DB83BA}"/>
                  </a:ext>
                </a:extLst>
              </p:cNvPr>
              <p:cNvSpPr txBox="1">
                <a:spLocks noRot="1" noChangeAspect="1" noMove="1" noResize="1" noEditPoints="1" noAdjustHandles="1" noChangeArrowheads="1" noChangeShapeType="1" noTextEdit="1"/>
              </p:cNvSpPr>
              <p:nvPr/>
            </p:nvSpPr>
            <p:spPr>
              <a:xfrm>
                <a:off x="3580429" y="1760049"/>
                <a:ext cx="741623" cy="369332"/>
              </a:xfrm>
              <a:prstGeom prst="rect">
                <a:avLst/>
              </a:prstGeom>
              <a:blipFill>
                <a:blip r:embed="rId5"/>
                <a:stretch>
                  <a:fillRect b="-8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本框 30">
                <a:extLst>
                  <a:ext uri="{FF2B5EF4-FFF2-40B4-BE49-F238E27FC236}">
                    <a16:creationId xmlns:a16="http://schemas.microsoft.com/office/drawing/2014/main" id="{9E7F3B0A-C084-32BE-D145-8992788C3147}"/>
                  </a:ext>
                </a:extLst>
              </p:cNvPr>
              <p:cNvSpPr txBox="1"/>
              <p:nvPr/>
            </p:nvSpPr>
            <p:spPr>
              <a:xfrm>
                <a:off x="4428248" y="1761253"/>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𝑁</m:t>
                          </m:r>
                          <m:r>
                            <a:rPr lang="en-US" altLang="zh-CN" sz="1800" b="0" i="1" smtClean="0">
                              <a:latin typeface="Cambria Math" panose="02040503050406030204" pitchFamily="18" charset="0"/>
                            </a:rPr>
                            <m:t>−1</m:t>
                          </m:r>
                        </m:sub>
                      </m:sSub>
                    </m:oMath>
                  </m:oMathPara>
                </a14:m>
                <a:endParaRPr lang="zh-CN" altLang="en-US" dirty="0"/>
              </a:p>
            </p:txBody>
          </p:sp>
        </mc:Choice>
        <mc:Fallback>
          <p:sp>
            <p:nvSpPr>
              <p:cNvPr id="31" name="文本框 30">
                <a:extLst>
                  <a:ext uri="{FF2B5EF4-FFF2-40B4-BE49-F238E27FC236}">
                    <a16:creationId xmlns:a16="http://schemas.microsoft.com/office/drawing/2014/main" id="{9E7F3B0A-C084-32BE-D145-8992788C3147}"/>
                  </a:ext>
                </a:extLst>
              </p:cNvPr>
              <p:cNvSpPr txBox="1">
                <a:spLocks noRot="1" noChangeAspect="1" noMove="1" noResize="1" noEditPoints="1" noAdjustHandles="1" noChangeArrowheads="1" noChangeShapeType="1" noTextEdit="1"/>
              </p:cNvSpPr>
              <p:nvPr/>
            </p:nvSpPr>
            <p:spPr>
              <a:xfrm>
                <a:off x="4428248" y="1761253"/>
                <a:ext cx="741623" cy="369332"/>
              </a:xfrm>
              <a:prstGeom prst="rect">
                <a:avLst/>
              </a:prstGeom>
              <a:blipFill>
                <a:blip r:embed="rId6"/>
                <a:stretch>
                  <a:fillRect b="-65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a:extLst>
                  <a:ext uri="{FF2B5EF4-FFF2-40B4-BE49-F238E27FC236}">
                    <a16:creationId xmlns:a16="http://schemas.microsoft.com/office/drawing/2014/main" id="{C4FA4667-61C3-2712-F2D0-4A51188DF186}"/>
                  </a:ext>
                </a:extLst>
              </p:cNvPr>
              <p:cNvSpPr txBox="1"/>
              <p:nvPr/>
            </p:nvSpPr>
            <p:spPr>
              <a:xfrm>
                <a:off x="4985078" y="1784779"/>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𝑁</m:t>
                          </m:r>
                        </m:sub>
                      </m:sSub>
                    </m:oMath>
                  </m:oMathPara>
                </a14:m>
                <a:endParaRPr lang="zh-CN" altLang="en-US" dirty="0"/>
              </a:p>
            </p:txBody>
          </p:sp>
        </mc:Choice>
        <mc:Fallback>
          <p:sp>
            <p:nvSpPr>
              <p:cNvPr id="32" name="文本框 31">
                <a:extLst>
                  <a:ext uri="{FF2B5EF4-FFF2-40B4-BE49-F238E27FC236}">
                    <a16:creationId xmlns:a16="http://schemas.microsoft.com/office/drawing/2014/main" id="{C4FA4667-61C3-2712-F2D0-4A51188DF186}"/>
                  </a:ext>
                </a:extLst>
              </p:cNvPr>
              <p:cNvSpPr txBox="1">
                <a:spLocks noRot="1" noChangeAspect="1" noMove="1" noResize="1" noEditPoints="1" noAdjustHandles="1" noChangeArrowheads="1" noChangeShapeType="1" noTextEdit="1"/>
              </p:cNvSpPr>
              <p:nvPr/>
            </p:nvSpPr>
            <p:spPr>
              <a:xfrm>
                <a:off x="4985078" y="1784779"/>
                <a:ext cx="741623" cy="369332"/>
              </a:xfrm>
              <a:prstGeom prst="rect">
                <a:avLst/>
              </a:prstGeom>
              <a:blipFill>
                <a:blip r:embed="rId7"/>
                <a:stretch>
                  <a:fillRect b="-8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a:extLst>
                  <a:ext uri="{FF2B5EF4-FFF2-40B4-BE49-F238E27FC236}">
                    <a16:creationId xmlns:a16="http://schemas.microsoft.com/office/drawing/2014/main" id="{F12FCFCB-FCA5-4A7A-74AF-B60609FCBE9C}"/>
                  </a:ext>
                </a:extLst>
              </p:cNvPr>
              <p:cNvSpPr txBox="1"/>
              <p:nvPr/>
            </p:nvSpPr>
            <p:spPr>
              <a:xfrm>
                <a:off x="5579580" y="1784779"/>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𝑁</m:t>
                          </m:r>
                          <m:r>
                            <a:rPr lang="en-US" altLang="zh-CN" sz="1800" b="0" i="1" smtClean="0">
                              <a:latin typeface="Cambria Math" panose="02040503050406030204" pitchFamily="18" charset="0"/>
                            </a:rPr>
                            <m:t>+1</m:t>
                          </m:r>
                        </m:sub>
                      </m:sSub>
                    </m:oMath>
                  </m:oMathPara>
                </a14:m>
                <a:endParaRPr lang="zh-CN" altLang="en-US" dirty="0"/>
              </a:p>
            </p:txBody>
          </p:sp>
        </mc:Choice>
        <mc:Fallback>
          <p:sp>
            <p:nvSpPr>
              <p:cNvPr id="33" name="文本框 32">
                <a:extLst>
                  <a:ext uri="{FF2B5EF4-FFF2-40B4-BE49-F238E27FC236}">
                    <a16:creationId xmlns:a16="http://schemas.microsoft.com/office/drawing/2014/main" id="{F12FCFCB-FCA5-4A7A-74AF-B60609FCBE9C}"/>
                  </a:ext>
                </a:extLst>
              </p:cNvPr>
              <p:cNvSpPr txBox="1">
                <a:spLocks noRot="1" noChangeAspect="1" noMove="1" noResize="1" noEditPoints="1" noAdjustHandles="1" noChangeArrowheads="1" noChangeShapeType="1" noTextEdit="1"/>
              </p:cNvSpPr>
              <p:nvPr/>
            </p:nvSpPr>
            <p:spPr>
              <a:xfrm>
                <a:off x="5579580" y="1784779"/>
                <a:ext cx="741623" cy="369332"/>
              </a:xfrm>
              <a:prstGeom prst="rect">
                <a:avLst/>
              </a:prstGeom>
              <a:blipFill>
                <a:blip r:embed="rId8"/>
                <a:stretch>
                  <a:fillRect b="-8333"/>
                </a:stretch>
              </a:blipFill>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713578EC-90E3-9F62-A427-78F581416DD1}"/>
              </a:ext>
            </a:extLst>
          </p:cNvPr>
          <p:cNvSpPr txBox="1"/>
          <p:nvPr/>
        </p:nvSpPr>
        <p:spPr>
          <a:xfrm>
            <a:off x="459441" y="1180897"/>
            <a:ext cx="5683913" cy="369332"/>
          </a:xfrm>
          <a:prstGeom prst="rect">
            <a:avLst/>
          </a:prstGeom>
          <a:noFill/>
        </p:spPr>
        <p:txBody>
          <a:bodyPr wrap="square">
            <a:spAutoFit/>
          </a:bodyPr>
          <a:lstStyle/>
          <a:p>
            <a:r>
              <a:rPr lang="en-GB" altLang="zh-CN" sz="1800" b="1" dirty="0">
                <a:effectLst/>
                <a:latin typeface="+mj-lt"/>
                <a:ea typeface="等线" panose="02010600030101010101" pitchFamily="2" charset="-122"/>
              </a:rPr>
              <a:t>N-periodic k-space aliased SPGR (ka-SPGR)</a:t>
            </a:r>
            <a:endParaRPr lang="zh-CN" altLang="en-US" b="1" dirty="0">
              <a:latin typeface="+mj-lt"/>
            </a:endParaRPr>
          </a:p>
        </p:txBody>
      </p:sp>
      <mc:AlternateContent xmlns:mc="http://schemas.openxmlformats.org/markup-compatibility/2006">
        <mc:Choice xmlns:a14="http://schemas.microsoft.com/office/drawing/2010/main" Requires="a14">
          <p:sp>
            <p:nvSpPr>
              <p:cNvPr id="39" name="文本框 38">
                <a:extLst>
                  <a:ext uri="{FF2B5EF4-FFF2-40B4-BE49-F238E27FC236}">
                    <a16:creationId xmlns:a16="http://schemas.microsoft.com/office/drawing/2014/main" id="{1E9B3997-16CC-601D-26AB-F0527B286B35}"/>
                  </a:ext>
                </a:extLst>
              </p:cNvPr>
              <p:cNvSpPr txBox="1"/>
              <p:nvPr/>
            </p:nvSpPr>
            <p:spPr>
              <a:xfrm>
                <a:off x="5301388" y="5497699"/>
                <a:ext cx="2051207" cy="369332"/>
              </a:xfrm>
              <a:prstGeom prst="rect">
                <a:avLst/>
              </a:prstGeom>
              <a:noFill/>
            </p:spPr>
            <p:txBody>
              <a:bodyPr wrap="square">
                <a:spAutoFit/>
              </a:bodyPr>
              <a:lstStyle/>
              <a:p>
                <a:pPr algn="ctr"/>
                <a:r>
                  <a:rPr lang="en-US" altLang="zh-CN" sz="1800" b="0" dirty="0"/>
                  <a:t> 0 </a:t>
                </a:r>
                <a14:m>
                  <m:oMath xmlns:m="http://schemas.openxmlformats.org/officeDocument/2006/math">
                    <m:r>
                      <a:rPr lang="en-US" altLang="zh-CN" sz="1800" b="0" i="1" smtClean="0">
                        <a:latin typeface="Cambria Math" panose="02040503050406030204" pitchFamily="18" charset="0"/>
                      </a:rPr>
                      <m:t>≤</m:t>
                    </m:r>
                    <m:r>
                      <m:rPr>
                        <m:nor/>
                      </m:rPr>
                      <a:rPr lang="en-US" altLang="zh-CN" sz="1800" b="0" i="0" smtClean="0"/>
                      <m:t>F</m:t>
                    </m:r>
                    <m:r>
                      <a:rPr lang="en-US" altLang="zh-CN" i="1">
                        <a:latin typeface="Cambria Math" panose="02040503050406030204" pitchFamily="18" charset="0"/>
                      </a:rPr>
                      <m:t>≤</m:t>
                    </m:r>
                  </m:oMath>
                </a14:m>
                <a:r>
                  <a:rPr lang="zh-CN" altLang="en-US" sz="1800" dirty="0">
                    <a:solidFill>
                      <a:schemeClr val="tx1"/>
                    </a:solidFill>
                  </a:rPr>
                  <a:t> </a:t>
                </a:r>
                <a:r>
                  <a:rPr lang="en-US" altLang="zh-CN" sz="1800" dirty="0">
                    <a:solidFill>
                      <a:schemeClr val="tx1"/>
                    </a:solidFill>
                  </a:rPr>
                  <a:t>(N-1)</a:t>
                </a:r>
                <a:endParaRPr lang="zh-CN" altLang="en-US" sz="1800" dirty="0">
                  <a:solidFill>
                    <a:schemeClr val="tx1"/>
                  </a:solidFill>
                </a:endParaRPr>
              </a:p>
            </p:txBody>
          </p:sp>
        </mc:Choice>
        <mc:Fallback>
          <p:sp>
            <p:nvSpPr>
              <p:cNvPr id="39" name="文本框 38">
                <a:extLst>
                  <a:ext uri="{FF2B5EF4-FFF2-40B4-BE49-F238E27FC236}">
                    <a16:creationId xmlns:a16="http://schemas.microsoft.com/office/drawing/2014/main" id="{1E9B3997-16CC-601D-26AB-F0527B286B35}"/>
                  </a:ext>
                </a:extLst>
              </p:cNvPr>
              <p:cNvSpPr txBox="1">
                <a:spLocks noRot="1" noChangeAspect="1" noMove="1" noResize="1" noEditPoints="1" noAdjustHandles="1" noChangeArrowheads="1" noChangeShapeType="1" noTextEdit="1"/>
              </p:cNvSpPr>
              <p:nvPr/>
            </p:nvSpPr>
            <p:spPr>
              <a:xfrm>
                <a:off x="5301388" y="5497699"/>
                <a:ext cx="2051207" cy="369332"/>
              </a:xfrm>
              <a:prstGeom prst="rect">
                <a:avLst/>
              </a:prstGeom>
              <a:blipFill>
                <a:blip r:embed="rId9"/>
                <a:stretch>
                  <a:fillRect t="-10000" b="-2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文本框 40">
                <a:extLst>
                  <a:ext uri="{FF2B5EF4-FFF2-40B4-BE49-F238E27FC236}">
                    <a16:creationId xmlns:a16="http://schemas.microsoft.com/office/drawing/2014/main" id="{CC1BE097-9BF4-6359-4802-4E59DCBB2CC1}"/>
                  </a:ext>
                </a:extLst>
              </p:cNvPr>
              <p:cNvSpPr txBox="1"/>
              <p:nvPr/>
            </p:nvSpPr>
            <p:spPr>
              <a:xfrm>
                <a:off x="5264296" y="3713668"/>
                <a:ext cx="2051207"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altLang="zh-CN" sz="1800" smtClean="0"/>
                        <m:t>F</m:t>
                      </m:r>
                      <m:r>
                        <m:rPr>
                          <m:nor/>
                        </m:rPr>
                        <a:rPr lang="en-US" altLang="zh-CN" sz="1800" smtClean="0"/>
                        <m:t> ∈ </m:t>
                      </m:r>
                      <m:r>
                        <m:rPr>
                          <m:nor/>
                        </m:rPr>
                        <a:rPr lang="en-US" altLang="zh-CN" sz="1800" smtClean="0"/>
                        <m:t>Z</m:t>
                      </m:r>
                      <m:r>
                        <m:rPr>
                          <m:nor/>
                        </m:rPr>
                        <a:rPr lang="en-US" altLang="zh-CN" sz="1800" smtClean="0"/>
                        <m:t> : </m:t>
                      </m:r>
                      <m:r>
                        <m:rPr>
                          <m:nor/>
                        </m:rPr>
                        <a:rPr lang="en-US" altLang="zh-CN" sz="1800" smtClean="0"/>
                        <m:t>F</m:t>
                      </m:r>
                      <m:r>
                        <m:rPr>
                          <m:nor/>
                        </m:rPr>
                        <a:rPr lang="en-US" altLang="zh-CN" sz="1800" smtClean="0"/>
                        <m:t> ≥ 0</m:t>
                      </m:r>
                    </m:oMath>
                  </m:oMathPara>
                </a14:m>
                <a:endParaRPr lang="zh-CN" altLang="en-US" sz="1800" dirty="0">
                  <a:solidFill>
                    <a:schemeClr val="tx1"/>
                  </a:solidFill>
                </a:endParaRPr>
              </a:p>
            </p:txBody>
          </p:sp>
        </mc:Choice>
        <mc:Fallback>
          <p:sp>
            <p:nvSpPr>
              <p:cNvPr id="41" name="文本框 40">
                <a:extLst>
                  <a:ext uri="{FF2B5EF4-FFF2-40B4-BE49-F238E27FC236}">
                    <a16:creationId xmlns:a16="http://schemas.microsoft.com/office/drawing/2014/main" id="{CC1BE097-9BF4-6359-4802-4E59DCBB2CC1}"/>
                  </a:ext>
                </a:extLst>
              </p:cNvPr>
              <p:cNvSpPr txBox="1">
                <a:spLocks noRot="1" noChangeAspect="1" noMove="1" noResize="1" noEditPoints="1" noAdjustHandles="1" noChangeArrowheads="1" noChangeShapeType="1" noTextEdit="1"/>
              </p:cNvSpPr>
              <p:nvPr/>
            </p:nvSpPr>
            <p:spPr>
              <a:xfrm>
                <a:off x="5264296" y="3713668"/>
                <a:ext cx="2051207" cy="369332"/>
              </a:xfrm>
              <a:prstGeom prst="rect">
                <a:avLst/>
              </a:prstGeom>
              <a:blipFill>
                <a:blip r:embed="rId10"/>
                <a:stretch>
                  <a:fillRect/>
                </a:stretch>
              </a:blipFill>
            </p:spPr>
            <p:txBody>
              <a:bodyPr/>
              <a:lstStyle/>
              <a:p>
                <a:r>
                  <a:rPr lang="zh-CN" altLang="en-US">
                    <a:noFill/>
                  </a:rPr>
                  <a:t> </a:t>
                </a:r>
              </a:p>
            </p:txBody>
          </p:sp>
        </mc:Fallback>
      </mc:AlternateContent>
      <p:pic>
        <p:nvPicPr>
          <p:cNvPr id="44" name="图片 43" descr="夜空下的树&#10;&#10;低可信度描述已自动生成">
            <a:extLst>
              <a:ext uri="{FF2B5EF4-FFF2-40B4-BE49-F238E27FC236}">
                <a16:creationId xmlns:a16="http://schemas.microsoft.com/office/drawing/2014/main" id="{F9C50114-AF57-1107-B3F9-9D4120BD51B8}"/>
              </a:ext>
            </a:extLst>
          </p:cNvPr>
          <p:cNvPicPr>
            <a:picLocks noChangeAspect="1"/>
          </p:cNvPicPr>
          <p:nvPr/>
        </p:nvPicPr>
        <p:blipFill>
          <a:blip r:embed="rId11"/>
          <a:stretch>
            <a:fillRect/>
          </a:stretch>
        </p:blipFill>
        <p:spPr>
          <a:xfrm>
            <a:off x="7280441" y="3049578"/>
            <a:ext cx="1538439" cy="1439889"/>
          </a:xfrm>
          <a:prstGeom prst="rect">
            <a:avLst/>
          </a:prstGeom>
        </p:spPr>
      </p:pic>
      <p:pic>
        <p:nvPicPr>
          <p:cNvPr id="46" name="图片 45" descr="图形用户界面&#10;&#10;描述已自动生成">
            <a:extLst>
              <a:ext uri="{FF2B5EF4-FFF2-40B4-BE49-F238E27FC236}">
                <a16:creationId xmlns:a16="http://schemas.microsoft.com/office/drawing/2014/main" id="{F86C4C45-2462-DE6B-38C6-689281C9B5DC}"/>
              </a:ext>
            </a:extLst>
          </p:cNvPr>
          <p:cNvPicPr>
            <a:picLocks noChangeAspect="1"/>
          </p:cNvPicPr>
          <p:nvPr/>
        </p:nvPicPr>
        <p:blipFill rotWithShape="1">
          <a:blip r:embed="rId12"/>
          <a:srcRect l="4323" t="7301" r="10709" b="10222"/>
          <a:stretch/>
        </p:blipFill>
        <p:spPr>
          <a:xfrm>
            <a:off x="7280441" y="5025478"/>
            <a:ext cx="1525905" cy="1439889"/>
          </a:xfrm>
          <a:prstGeom prst="rect">
            <a:avLst/>
          </a:prstGeom>
        </p:spPr>
      </p:pic>
      <p:sp>
        <p:nvSpPr>
          <p:cNvPr id="47" name="文本框 46">
            <a:extLst>
              <a:ext uri="{FF2B5EF4-FFF2-40B4-BE49-F238E27FC236}">
                <a16:creationId xmlns:a16="http://schemas.microsoft.com/office/drawing/2014/main" id="{A3A38ED1-2956-F2E1-DC26-102B7443A212}"/>
              </a:ext>
            </a:extLst>
          </p:cNvPr>
          <p:cNvSpPr txBox="1"/>
          <p:nvPr/>
        </p:nvSpPr>
        <p:spPr>
          <a:xfrm>
            <a:off x="5384800" y="1305094"/>
            <a:ext cx="1763781" cy="246221"/>
          </a:xfrm>
          <a:prstGeom prst="rect">
            <a:avLst/>
          </a:prstGeom>
          <a:noFill/>
        </p:spPr>
        <p:txBody>
          <a:bodyPr wrap="square">
            <a:spAutoFit/>
          </a:bodyPr>
          <a:lstStyle/>
          <a:p>
            <a:r>
              <a:rPr lang="da-DK" altLang="zh-CN" sz="1000" b="1" dirty="0">
                <a:latin typeface="Segoe UI" panose="020B0502040204020203" pitchFamily="34" charset="0"/>
                <a:cs typeface="Segoe UI" panose="020B0502040204020203" pitchFamily="34" charset="0"/>
              </a:rPr>
              <a:t>Pete, Lally et al.(2022) [3]</a:t>
            </a:r>
          </a:p>
        </p:txBody>
      </p:sp>
      <p:sp>
        <p:nvSpPr>
          <p:cNvPr id="7" name="文本框 6">
            <a:extLst>
              <a:ext uri="{FF2B5EF4-FFF2-40B4-BE49-F238E27FC236}">
                <a16:creationId xmlns:a16="http://schemas.microsoft.com/office/drawing/2014/main" id="{6B622468-46FB-9FE5-D76C-73E23BFD0252}"/>
              </a:ext>
            </a:extLst>
          </p:cNvPr>
          <p:cNvSpPr txBox="1"/>
          <p:nvPr/>
        </p:nvSpPr>
        <p:spPr>
          <a:xfrm>
            <a:off x="5987330" y="2002395"/>
            <a:ext cx="509601" cy="400110"/>
          </a:xfrm>
          <a:prstGeom prst="rect">
            <a:avLst/>
          </a:prstGeom>
          <a:noFill/>
        </p:spPr>
        <p:txBody>
          <a:bodyPr wrap="square">
            <a:spAutoFit/>
          </a:bodyPr>
          <a:lstStyle/>
          <a:p>
            <a:r>
              <a:rPr lang="en-GB" altLang="zh-CN" sz="2000" b="1" dirty="0">
                <a:effectLst/>
                <a:latin typeface="+mj-lt"/>
                <a:ea typeface="等线" panose="02010600030101010101" pitchFamily="2" charset="-122"/>
              </a:rPr>
              <a:t>…</a:t>
            </a:r>
            <a:endParaRPr lang="zh-CN" altLang="en-US" sz="2000" b="1" dirty="0">
              <a:latin typeface="+mj-lt"/>
            </a:endParaRP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DEE8BF1D-86F2-08F2-0A41-58BFCCAB7BEB}"/>
                  </a:ext>
                </a:extLst>
              </p:cNvPr>
              <p:cNvSpPr txBox="1"/>
              <p:nvPr/>
            </p:nvSpPr>
            <p:spPr>
              <a:xfrm>
                <a:off x="1865335" y="4106874"/>
                <a:ext cx="873193"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altLang="zh-CN" sz="1800" b="0" i="0" smtClean="0"/>
                        <m:t>F</m:t>
                      </m:r>
                      <m:r>
                        <m:rPr>
                          <m:nor/>
                        </m:rPr>
                        <a:rPr lang="en-US" altLang="zh-CN" sz="1800" b="0" i="0" smtClean="0"/>
                        <m:t>-</m:t>
                      </m:r>
                      <m:r>
                        <m:rPr>
                          <m:nor/>
                        </m:rPr>
                        <a:rPr lang="en-US" altLang="zh-CN" sz="1800" b="0" i="0" smtClean="0"/>
                        <m:t>state</m:t>
                      </m:r>
                    </m:oMath>
                  </m:oMathPara>
                </a14:m>
                <a:endParaRPr lang="zh-CN" altLang="en-US" sz="1800" dirty="0">
                  <a:solidFill>
                    <a:schemeClr val="tx1"/>
                  </a:solidFill>
                </a:endParaRPr>
              </a:p>
            </p:txBody>
          </p:sp>
        </mc:Choice>
        <mc:Fallback>
          <p:sp>
            <p:nvSpPr>
              <p:cNvPr id="8" name="文本框 7">
                <a:extLst>
                  <a:ext uri="{FF2B5EF4-FFF2-40B4-BE49-F238E27FC236}">
                    <a16:creationId xmlns:a16="http://schemas.microsoft.com/office/drawing/2014/main" id="{DEE8BF1D-86F2-08F2-0A41-58BFCCAB7BEB}"/>
                  </a:ext>
                </a:extLst>
              </p:cNvPr>
              <p:cNvSpPr txBox="1">
                <a:spLocks noRot="1" noChangeAspect="1" noMove="1" noResize="1" noEditPoints="1" noAdjustHandles="1" noChangeArrowheads="1" noChangeShapeType="1" noTextEdit="1"/>
              </p:cNvSpPr>
              <p:nvPr/>
            </p:nvSpPr>
            <p:spPr>
              <a:xfrm>
                <a:off x="1865335" y="4106874"/>
                <a:ext cx="873193" cy="369332"/>
              </a:xfrm>
              <a:prstGeom prst="rect">
                <a:avLst/>
              </a:prstGeom>
              <a:blipFill>
                <a:blip r:embed="rId13"/>
                <a:stretch>
                  <a:fillRect l="-41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A093ACCC-078A-0979-127D-2BE61226BBA6}"/>
                  </a:ext>
                </a:extLst>
              </p:cNvPr>
              <p:cNvSpPr txBox="1"/>
              <p:nvPr/>
            </p:nvSpPr>
            <p:spPr>
              <a:xfrm>
                <a:off x="3779583" y="4094380"/>
                <a:ext cx="2379601"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altLang="zh-CN" sz="1800" b="0" i="0" smtClean="0"/>
                        <m:t>phase</m:t>
                      </m:r>
                      <m:r>
                        <m:rPr>
                          <m:nor/>
                        </m:rPr>
                        <a:rPr lang="en-US" altLang="zh-CN" sz="1800" b="0" i="0" smtClean="0"/>
                        <m:t> </m:t>
                      </m:r>
                      <m:r>
                        <m:rPr>
                          <m:nor/>
                        </m:rPr>
                        <a:rPr lang="en-US" altLang="zh-CN" sz="1800" b="0" i="0" smtClean="0"/>
                        <m:t>modulation</m:t>
                      </m:r>
                    </m:oMath>
                  </m:oMathPara>
                </a14:m>
                <a:endParaRPr lang="zh-CN" altLang="en-US" sz="1800" dirty="0">
                  <a:solidFill>
                    <a:schemeClr val="tx1"/>
                  </a:solidFill>
                </a:endParaRPr>
              </a:p>
            </p:txBody>
          </p:sp>
        </mc:Choice>
        <mc:Fallback>
          <p:sp>
            <p:nvSpPr>
              <p:cNvPr id="23" name="文本框 22">
                <a:extLst>
                  <a:ext uri="{FF2B5EF4-FFF2-40B4-BE49-F238E27FC236}">
                    <a16:creationId xmlns:a16="http://schemas.microsoft.com/office/drawing/2014/main" id="{A093ACCC-078A-0979-127D-2BE61226BBA6}"/>
                  </a:ext>
                </a:extLst>
              </p:cNvPr>
              <p:cNvSpPr txBox="1">
                <a:spLocks noRot="1" noChangeAspect="1" noMove="1" noResize="1" noEditPoints="1" noAdjustHandles="1" noChangeArrowheads="1" noChangeShapeType="1" noTextEdit="1"/>
              </p:cNvSpPr>
              <p:nvPr/>
            </p:nvSpPr>
            <p:spPr>
              <a:xfrm>
                <a:off x="3779583" y="4094380"/>
                <a:ext cx="2379601" cy="369332"/>
              </a:xfrm>
              <a:prstGeom prst="rect">
                <a:avLst/>
              </a:prstGeom>
              <a:blipFill>
                <a:blip r:embed="rId14"/>
                <a:stretch>
                  <a:fillRect b="-15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9F6BA61D-51F9-AE55-37DB-438400921A2A}"/>
                  </a:ext>
                </a:extLst>
              </p:cNvPr>
              <p:cNvSpPr txBox="1"/>
              <p:nvPr/>
            </p:nvSpPr>
            <p:spPr>
              <a:xfrm>
                <a:off x="184868" y="3450256"/>
                <a:ext cx="5270526" cy="114537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𝑆</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𝑛</m:t>
                          </m:r>
                        </m:e>
                      </m:d>
                      <m:r>
                        <a:rPr lang="en-US" altLang="zh-CN" sz="2000" b="0" i="1" smtClean="0">
                          <a:solidFill>
                            <a:schemeClr val="tx1"/>
                          </a:solidFill>
                          <a:latin typeface="Cambria Math" panose="02040503050406030204" pitchFamily="18" charset="0"/>
                        </a:rPr>
                        <m:t>= </m:t>
                      </m:r>
                      <m:nary>
                        <m:naryPr>
                          <m:chr m:val="∑"/>
                          <m:supHide m:val="on"/>
                          <m:ctrlPr>
                            <a:rPr lang="en-US" altLang="zh-CN" sz="2000" b="0" i="1" smtClean="0">
                              <a:solidFill>
                                <a:schemeClr val="tx1"/>
                              </a:solidFill>
                              <a:latin typeface="Cambria Math" panose="02040503050406030204" pitchFamily="18" charset="0"/>
                            </a:rPr>
                          </m:ctrlPr>
                        </m:naryPr>
                        <m:sub>
                          <m:r>
                            <m:rPr>
                              <m:brk m:alnAt="7"/>
                            </m:rPr>
                            <a:rPr lang="en-US" altLang="zh-CN" sz="2000" b="0" i="1" smtClean="0">
                              <a:solidFill>
                                <a:schemeClr val="tx1"/>
                              </a:solidFill>
                              <a:latin typeface="Cambria Math" panose="02040503050406030204" pitchFamily="18" charset="0"/>
                            </a:rPr>
                            <m:t>𝐹</m:t>
                          </m:r>
                        </m:sub>
                        <m:sup/>
                        <m:e>
                          <m:r>
                            <a:rPr lang="en-US" altLang="zh-CN" sz="2000" b="0" i="1" smtClean="0">
                              <a:solidFill>
                                <a:schemeClr val="tx1"/>
                              </a:solidFill>
                              <a:latin typeface="Cambria Math" panose="02040503050406030204" pitchFamily="18" charset="0"/>
                            </a:rPr>
                            <m:t>𝐴</m:t>
                          </m:r>
                          <m:r>
                            <a:rPr lang="en-US" altLang="zh-CN" sz="2000" b="0" i="1" smtClean="0">
                              <a:solidFill>
                                <a:schemeClr val="tx1"/>
                              </a:solidFill>
                              <a:latin typeface="Cambria Math" panose="02040503050406030204" pitchFamily="18" charset="0"/>
                            </a:rPr>
                            <m:t> </m:t>
                          </m:r>
                          <m:sSup>
                            <m:sSupPr>
                              <m:ctrlPr>
                                <a:rPr lang="en-US" altLang="zh-CN"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𝑒</m:t>
                              </m:r>
                            </m:e>
                            <m:sup>
                              <m:r>
                                <a:rPr lang="en-US" altLang="zh-CN" sz="2000" b="0" i="1" smtClean="0">
                                  <a:solidFill>
                                    <a:schemeClr val="tx1"/>
                                  </a:solidFill>
                                  <a:latin typeface="Cambria Math" panose="02040503050406030204" pitchFamily="18" charset="0"/>
                                </a:rPr>
                                <m:t>− </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𝑇𝐸</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𝐹</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rPr>
                                    <m:t>𝑇𝑅</m:t>
                                  </m:r>
                                </m:num>
                                <m:den>
                                  <m:r>
                                    <a:rPr lang="en-US" altLang="zh-CN" sz="2000" b="0" i="1" smtClean="0">
                                      <a:solidFill>
                                        <a:schemeClr val="tx1"/>
                                      </a:solidFill>
                                      <a:latin typeface="Cambria Math" panose="02040503050406030204" pitchFamily="18" charset="0"/>
                                    </a:rPr>
                                    <m:t>𝑇</m:t>
                                  </m:r>
                                  <m:r>
                                    <a:rPr lang="en-US" altLang="zh-CN" sz="2000" b="0" i="1" smtClean="0">
                                      <a:solidFill>
                                        <a:schemeClr val="tx1"/>
                                      </a:solidFill>
                                      <a:latin typeface="Cambria Math" panose="02040503050406030204" pitchFamily="18" charset="0"/>
                                    </a:rPr>
                                    <m:t>2∗</m:t>
                                  </m:r>
                                </m:den>
                              </m:f>
                              <m:r>
                                <a:rPr lang="en-US" altLang="zh-CN" sz="2000" b="0" i="1" smtClean="0">
                                  <a:solidFill>
                                    <a:schemeClr val="tx1"/>
                                  </a:solidFill>
                                  <a:latin typeface="Cambria Math" panose="02040503050406030204" pitchFamily="18" charset="0"/>
                                </a:rPr>
                                <m:t> </m:t>
                              </m:r>
                            </m:sup>
                          </m:sSup>
                          <m:sSup>
                            <m:sSupPr>
                              <m:ctrlPr>
                                <a:rPr lang="en-US" altLang="zh-CN"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𝑒</m:t>
                              </m:r>
                            </m:e>
                            <m:sup>
                              <m:r>
                                <a:rPr lang="en-US" altLang="zh-CN" sz="2000" b="0" i="1" smtClean="0">
                                  <a:solidFill>
                                    <a:schemeClr val="tx1"/>
                                  </a:solidFill>
                                  <a:latin typeface="Cambria Math" panose="02040503050406030204" pitchFamily="18" charset="0"/>
                                </a:rPr>
                                <m:t>𝑖</m:t>
                              </m:r>
                              <m:r>
                                <m:rPr>
                                  <m:sty m:val="p"/>
                                </m:rPr>
                                <a:rPr lang="el-GR" altLang="zh-CN" sz="2000" i="1">
                                  <a:latin typeface="Cambria Math" panose="02040503050406030204" pitchFamily="18" charset="0"/>
                                </a:rPr>
                                <m:t>ω</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𝑇𝐸</m:t>
                              </m:r>
                              <m:r>
                                <a:rPr lang="en-US" altLang="zh-CN" sz="2000" b="0" i="1" smtClean="0">
                                  <a:latin typeface="Cambria Math" panose="02040503050406030204" pitchFamily="18" charset="0"/>
                                </a:rPr>
                                <m:t>+</m:t>
                              </m:r>
                              <m:r>
                                <a:rPr lang="en-US" altLang="zh-CN" sz="2000" b="0" i="1" smtClean="0">
                                  <a:solidFill>
                                    <a:schemeClr val="tx1"/>
                                  </a:solidFill>
                                  <a:latin typeface="Cambria Math" panose="02040503050406030204" pitchFamily="18" charset="0"/>
                                </a:rPr>
                                <m:t>𝐹</m:t>
                              </m:r>
                              <m:r>
                                <a:rPr lang="en-US" altLang="zh-CN" sz="2000" i="1">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rPr>
                                <m:t>𝑇𝑅</m:t>
                              </m:r>
                              <m:r>
                                <a:rPr lang="en-US" altLang="zh-CN" sz="2000" b="0" i="1" smtClean="0">
                                  <a:solidFill>
                                    <a:schemeClr val="tx1"/>
                                  </a:solidFill>
                                  <a:latin typeface="Cambria Math" panose="02040503050406030204" pitchFamily="18" charset="0"/>
                                </a:rPr>
                                <m:t>)</m:t>
                              </m:r>
                            </m:sup>
                          </m:sSup>
                          <m:r>
                            <a:rPr lang="en-US" altLang="zh-CN" sz="2000" b="0" i="1" smtClean="0">
                              <a:solidFill>
                                <a:schemeClr val="tx1"/>
                              </a:solidFill>
                              <a:latin typeface="Cambria Math" panose="02040503050406030204" pitchFamily="18" charset="0"/>
                            </a:rPr>
                            <m:t> </m:t>
                          </m:r>
                          <m:sSup>
                            <m:sSupPr>
                              <m:ctrlPr>
                                <a:rPr lang="en-US" altLang="zh-CN"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𝑒</m:t>
                              </m:r>
                            </m:e>
                            <m:sup>
                              <m:r>
                                <a:rPr lang="en-US" altLang="zh-CN" sz="2000" b="0" i="1" smtClean="0">
                                  <a:solidFill>
                                    <a:schemeClr val="tx1"/>
                                  </a:solidFill>
                                  <a:latin typeface="Cambria Math" panose="02040503050406030204" pitchFamily="18" charset="0"/>
                                </a:rPr>
                                <m:t>𝑖𝑛𝐹</m:t>
                              </m:r>
                              <m:r>
                                <a:rPr lang="en-US" altLang="zh-CN" sz="2000" b="1" i="1" smtClean="0">
                                  <a:solidFill>
                                    <a:schemeClr val="tx1"/>
                                  </a:solidFill>
                                  <a:latin typeface="Cambria Math" panose="02040503050406030204" pitchFamily="18" charset="0"/>
                                </a:rPr>
                                <m:t> </m:t>
                              </m:r>
                              <m:f>
                                <m:fPr>
                                  <m:ctrlPr>
                                    <a:rPr lang="en-US" altLang="zh-CN" sz="2000" b="1" i="1">
                                      <a:latin typeface="Cambria Math" panose="02040503050406030204" pitchFamily="18" charset="0"/>
                                      <a:ea typeface="Cambria Math" panose="02040503050406030204" pitchFamily="18" charset="0"/>
                                    </a:rPr>
                                  </m:ctrlPr>
                                </m:fPr>
                                <m:num>
                                  <m:r>
                                    <a:rPr lang="en-US" altLang="zh-CN" sz="2000" b="1" i="1">
                                      <a:latin typeface="Cambria Math" panose="02040503050406030204" pitchFamily="18" charset="0"/>
                                      <a:ea typeface="Cambria Math" panose="02040503050406030204" pitchFamily="18" charset="0"/>
                                    </a:rPr>
                                    <m:t>𝟐</m:t>
                                  </m:r>
                                  <m:r>
                                    <a:rPr lang="zh-CN" altLang="en-US" sz="2000" b="1" i="1">
                                      <a:latin typeface="Cambria Math" panose="02040503050406030204" pitchFamily="18" charset="0"/>
                                      <a:ea typeface="Cambria Math" panose="02040503050406030204" pitchFamily="18" charset="0"/>
                                    </a:rPr>
                                    <m:t>𝝅</m:t>
                                  </m:r>
                                </m:num>
                                <m:den>
                                  <m:r>
                                    <a:rPr lang="en-US" altLang="zh-CN" sz="2000" b="1" i="1">
                                      <a:latin typeface="Cambria Math" panose="02040503050406030204" pitchFamily="18" charset="0"/>
                                      <a:ea typeface="Cambria Math" panose="02040503050406030204" pitchFamily="18" charset="0"/>
                                    </a:rPr>
                                    <m:t>𝑵</m:t>
                                  </m:r>
                                </m:den>
                              </m:f>
                            </m:sup>
                          </m:sSup>
                        </m:e>
                      </m:nary>
                      <m:r>
                        <m:rPr>
                          <m:nor/>
                        </m:rPr>
                        <a:rPr lang="en-US" altLang="zh-CN" sz="2000" b="0" i="0" smtClean="0">
                          <a:solidFill>
                            <a:schemeClr val="tx1"/>
                          </a:solidFill>
                          <a:latin typeface="Cambria Math" panose="02040503050406030204" pitchFamily="18" charset="0"/>
                        </a:rPr>
                        <m:t> </m:t>
                      </m:r>
                    </m:oMath>
                  </m:oMathPara>
                </a14:m>
                <a:endParaRPr lang="en-US" altLang="zh-CN" sz="2000" b="0" i="0" dirty="0">
                  <a:solidFill>
                    <a:schemeClr val="tx1"/>
                  </a:solidFill>
                  <a:latin typeface="Cambria Math" panose="02040503050406030204" pitchFamily="18" charset="0"/>
                </a:endParaRPr>
              </a:p>
              <a:p>
                <a:pPr algn="ctr"/>
                <a:endParaRPr lang="en-US" altLang="zh-CN" sz="2000" dirty="0"/>
              </a:p>
            </p:txBody>
          </p:sp>
        </mc:Choice>
        <mc:Fallback>
          <p:sp>
            <p:nvSpPr>
              <p:cNvPr id="6" name="文本框 5">
                <a:extLst>
                  <a:ext uri="{FF2B5EF4-FFF2-40B4-BE49-F238E27FC236}">
                    <a16:creationId xmlns:a16="http://schemas.microsoft.com/office/drawing/2014/main" id="{9F6BA61D-51F9-AE55-37DB-438400921A2A}"/>
                  </a:ext>
                </a:extLst>
              </p:cNvPr>
              <p:cNvSpPr txBox="1">
                <a:spLocks noRot="1" noChangeAspect="1" noMove="1" noResize="1" noEditPoints="1" noAdjustHandles="1" noChangeArrowheads="1" noChangeShapeType="1" noTextEdit="1"/>
              </p:cNvSpPr>
              <p:nvPr/>
            </p:nvSpPr>
            <p:spPr>
              <a:xfrm>
                <a:off x="184868" y="3450256"/>
                <a:ext cx="5270526" cy="1145378"/>
              </a:xfrm>
              <a:prstGeom prst="rect">
                <a:avLst/>
              </a:prstGeom>
              <a:blipFill>
                <a:blip r:embed="rId15"/>
                <a:stretch>
                  <a:fillRect/>
                </a:stretch>
              </a:blipFill>
            </p:spPr>
            <p:txBody>
              <a:bodyPr/>
              <a:lstStyle/>
              <a:p>
                <a:r>
                  <a:rPr lang="zh-CN" altLang="en-US">
                    <a:noFill/>
                  </a:rPr>
                  <a:t> </a:t>
                </a:r>
              </a:p>
            </p:txBody>
          </p:sp>
        </mc:Fallback>
      </mc:AlternateContent>
      <p:cxnSp>
        <p:nvCxnSpPr>
          <p:cNvPr id="26" name="直接连接符 25">
            <a:extLst>
              <a:ext uri="{FF2B5EF4-FFF2-40B4-BE49-F238E27FC236}">
                <a16:creationId xmlns:a16="http://schemas.microsoft.com/office/drawing/2014/main" id="{59FA5417-38E1-6DE1-BE12-077E5DBD8C58}"/>
              </a:ext>
            </a:extLst>
          </p:cNvPr>
          <p:cNvCxnSpPr>
            <a:cxnSpLocks/>
          </p:cNvCxnSpPr>
          <p:nvPr/>
        </p:nvCxnSpPr>
        <p:spPr>
          <a:xfrm>
            <a:off x="2062480" y="2444883"/>
            <a:ext cx="4201909" cy="43273"/>
          </a:xfrm>
          <a:prstGeom prst="line">
            <a:avLst/>
          </a:prstGeom>
        </p:spPr>
        <p:style>
          <a:lnRef idx="2">
            <a:schemeClr val="accent1"/>
          </a:lnRef>
          <a:fillRef idx="0">
            <a:schemeClr val="accent1"/>
          </a:fillRef>
          <a:effectRef idx="1">
            <a:schemeClr val="accent1"/>
          </a:effectRef>
          <a:fontRef idx="minor">
            <a:schemeClr val="tx1"/>
          </a:fontRef>
        </p:style>
      </p:cxnSp>
      <p:sp>
        <p:nvSpPr>
          <p:cNvPr id="35" name="文本框 34">
            <a:extLst>
              <a:ext uri="{FF2B5EF4-FFF2-40B4-BE49-F238E27FC236}">
                <a16:creationId xmlns:a16="http://schemas.microsoft.com/office/drawing/2014/main" id="{47C3AA4E-9F4B-9A30-EE59-920545E6E846}"/>
              </a:ext>
            </a:extLst>
          </p:cNvPr>
          <p:cNvSpPr txBox="1"/>
          <p:nvPr/>
        </p:nvSpPr>
        <p:spPr>
          <a:xfrm>
            <a:off x="1933158" y="2002395"/>
            <a:ext cx="509601" cy="400110"/>
          </a:xfrm>
          <a:prstGeom prst="rect">
            <a:avLst/>
          </a:prstGeom>
          <a:noFill/>
        </p:spPr>
        <p:txBody>
          <a:bodyPr wrap="square">
            <a:spAutoFit/>
          </a:bodyPr>
          <a:lstStyle/>
          <a:p>
            <a:r>
              <a:rPr lang="en-GB" altLang="zh-CN" sz="2000" b="1" dirty="0">
                <a:effectLst/>
                <a:latin typeface="+mj-lt"/>
                <a:ea typeface="等线" panose="02010600030101010101" pitchFamily="2" charset="-122"/>
              </a:rPr>
              <a:t>…</a:t>
            </a:r>
            <a:endParaRPr lang="zh-CN" altLang="en-US" sz="2000" b="1" dirty="0">
              <a:latin typeface="+mj-lt"/>
            </a:endParaRPr>
          </a:p>
        </p:txBody>
      </p:sp>
      <p:sp>
        <p:nvSpPr>
          <p:cNvPr id="36" name="箭头: 下 35">
            <a:extLst>
              <a:ext uri="{FF2B5EF4-FFF2-40B4-BE49-F238E27FC236}">
                <a16:creationId xmlns:a16="http://schemas.microsoft.com/office/drawing/2014/main" id="{DF6B395D-CB68-72F0-59F9-179F1F4AB9F4}"/>
              </a:ext>
            </a:extLst>
          </p:cNvPr>
          <p:cNvSpPr/>
          <p:nvPr/>
        </p:nvSpPr>
        <p:spPr>
          <a:xfrm>
            <a:off x="7823279" y="4291540"/>
            <a:ext cx="508000" cy="114537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7A84AEAA-B085-5390-4856-B0D7FD6A853A}"/>
              </a:ext>
            </a:extLst>
          </p:cNvPr>
          <p:cNvSpPr txBox="1"/>
          <p:nvPr/>
        </p:nvSpPr>
        <p:spPr>
          <a:xfrm>
            <a:off x="5351075" y="4579388"/>
            <a:ext cx="2931826" cy="36786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zh-CN" dirty="0">
                <a:latin typeface="+mj-lt"/>
              </a:rPr>
              <a:t>Adjust gradient spoiling</a:t>
            </a:r>
            <a:endParaRPr lang="zh-CN" altLang="en-US" dirty="0">
              <a:latin typeface="+mj-lt"/>
            </a:endParaRPr>
          </a:p>
        </p:txBody>
      </p:sp>
      <mc:AlternateContent xmlns:mc="http://schemas.openxmlformats.org/markup-compatibility/2006">
        <mc:Choice xmlns:a14="http://schemas.microsoft.com/office/drawing/2010/main" Requires="a14">
          <p:sp>
            <p:nvSpPr>
              <p:cNvPr id="38" name="文本框 37">
                <a:extLst>
                  <a:ext uri="{FF2B5EF4-FFF2-40B4-BE49-F238E27FC236}">
                    <a16:creationId xmlns:a16="http://schemas.microsoft.com/office/drawing/2014/main" id="{072FF94B-0C28-D383-AC38-0E6B9E2587D0}"/>
                  </a:ext>
                </a:extLst>
              </p:cNvPr>
              <p:cNvSpPr txBox="1"/>
              <p:nvPr/>
            </p:nvSpPr>
            <p:spPr>
              <a:xfrm>
                <a:off x="2628960" y="3082275"/>
                <a:ext cx="2379601"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altLang="zh-CN" sz="1800" b="0" i="0" smtClean="0"/>
                        <m:t>off</m:t>
                      </m:r>
                      <m:r>
                        <m:rPr>
                          <m:nor/>
                        </m:rPr>
                        <a:rPr lang="en-US" altLang="zh-CN" sz="1800" b="0" i="0" smtClean="0"/>
                        <m:t>-</m:t>
                      </m:r>
                      <m:r>
                        <m:rPr>
                          <m:nor/>
                        </m:rPr>
                        <a:rPr lang="en-US" altLang="zh-CN" sz="1800" b="0" i="0" smtClean="0"/>
                        <m:t>resonance</m:t>
                      </m:r>
                      <m:r>
                        <m:rPr>
                          <m:nor/>
                        </m:rPr>
                        <a:rPr lang="en-US" altLang="zh-CN" sz="1800" b="0" i="0" smtClean="0"/>
                        <m:t> </m:t>
                      </m:r>
                      <m:r>
                        <m:rPr>
                          <m:nor/>
                        </m:rPr>
                        <a:rPr lang="en-US" altLang="zh-CN" sz="1800" b="0" i="0" smtClean="0"/>
                        <m:t>term</m:t>
                      </m:r>
                    </m:oMath>
                  </m:oMathPara>
                </a14:m>
                <a:endParaRPr lang="zh-CN" altLang="en-US" sz="1800" dirty="0">
                  <a:solidFill>
                    <a:schemeClr val="tx1"/>
                  </a:solidFill>
                </a:endParaRPr>
              </a:p>
            </p:txBody>
          </p:sp>
        </mc:Choice>
        <mc:Fallback>
          <p:sp>
            <p:nvSpPr>
              <p:cNvPr id="38" name="文本框 37">
                <a:extLst>
                  <a:ext uri="{FF2B5EF4-FFF2-40B4-BE49-F238E27FC236}">
                    <a16:creationId xmlns:a16="http://schemas.microsoft.com/office/drawing/2014/main" id="{072FF94B-0C28-D383-AC38-0E6B9E2587D0}"/>
                  </a:ext>
                </a:extLst>
              </p:cNvPr>
              <p:cNvSpPr txBox="1">
                <a:spLocks noRot="1" noChangeAspect="1" noMove="1" noResize="1" noEditPoints="1" noAdjustHandles="1" noChangeArrowheads="1" noChangeShapeType="1" noTextEdit="1"/>
              </p:cNvSpPr>
              <p:nvPr/>
            </p:nvSpPr>
            <p:spPr>
              <a:xfrm>
                <a:off x="2628960" y="3082275"/>
                <a:ext cx="2379601" cy="369332"/>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0054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DD59ED-8273-9FE0-75F6-DBCC45773E42}"/>
              </a:ext>
            </a:extLst>
          </p:cNvPr>
          <p:cNvSpPr>
            <a:spLocks noGrp="1"/>
          </p:cNvSpPr>
          <p:nvPr>
            <p:ph type="body" sz="quarter" idx="10"/>
          </p:nvPr>
        </p:nvSpPr>
        <p:spPr/>
        <p:txBody>
          <a:bodyPr/>
          <a:lstStyle/>
          <a:p>
            <a:r>
              <a:rPr lang="en-US" altLang="zh-CN" dirty="0"/>
              <a:t>Theory </a:t>
            </a:r>
          </a:p>
          <a:p>
            <a:r>
              <a:rPr lang="en-US" altLang="zh-CN" dirty="0"/>
              <a:t>N-periodic ka-SPGR</a:t>
            </a:r>
            <a:endParaRPr lang="zh-CN" altLang="en-US" dirty="0"/>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71FE2A35-8F19-D7E8-0764-AF055814DB47}"/>
                  </a:ext>
                </a:extLst>
              </p:cNvPr>
              <p:cNvSpPr/>
              <p:nvPr/>
            </p:nvSpPr>
            <p:spPr>
              <a:xfrm>
                <a:off x="5522524" y="1344343"/>
                <a:ext cx="417550" cy="340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CN" altLang="en-US" b="1" i="1" dirty="0">
                          <a:latin typeface="Cambria Math" panose="02040503050406030204" pitchFamily="18" charset="0"/>
                        </a:rPr>
                        <m:t>∑</m:t>
                      </m:r>
                    </m:oMath>
                  </m:oMathPara>
                </a14:m>
                <a:endParaRPr lang="zh-CN" altLang="en-US" b="1" dirty="0"/>
              </a:p>
            </p:txBody>
          </p:sp>
        </mc:Choice>
        <mc:Fallback xmlns="">
          <p:sp>
            <p:nvSpPr>
              <p:cNvPr id="20" name="矩形 19">
                <a:extLst>
                  <a:ext uri="{FF2B5EF4-FFF2-40B4-BE49-F238E27FC236}">
                    <a16:creationId xmlns:a16="http://schemas.microsoft.com/office/drawing/2014/main" id="{71FE2A35-8F19-D7E8-0764-AF055814DB47}"/>
                  </a:ext>
                </a:extLst>
              </p:cNvPr>
              <p:cNvSpPr>
                <a:spLocks noRot="1" noChangeAspect="1" noMove="1" noResize="1" noEditPoints="1" noAdjustHandles="1" noChangeArrowheads="1" noChangeShapeType="1" noTextEdit="1"/>
              </p:cNvSpPr>
              <p:nvPr/>
            </p:nvSpPr>
            <p:spPr>
              <a:xfrm>
                <a:off x="5522524" y="1344343"/>
                <a:ext cx="417550" cy="340990"/>
              </a:xfrm>
              <a:prstGeom prst="rect">
                <a:avLst/>
              </a:prstGeom>
              <a:blipFill>
                <a:blip r:embed="rId3"/>
                <a:stretch>
                  <a:fillRect b="-16949"/>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0D68BD21-791E-1CF2-F9C7-740D99F8E7E0}"/>
              </a:ext>
            </a:extLst>
          </p:cNvPr>
          <p:cNvSpPr txBox="1"/>
          <p:nvPr/>
        </p:nvSpPr>
        <p:spPr>
          <a:xfrm>
            <a:off x="2145281" y="2010387"/>
            <a:ext cx="691293" cy="338354"/>
          </a:xfrm>
          <a:prstGeom prst="rect">
            <a:avLst/>
          </a:prstGeom>
          <a:noFill/>
        </p:spPr>
        <p:txBody>
          <a:bodyPr wrap="square" rtlCol="0">
            <a:spAutoFit/>
          </a:bodyPr>
          <a:lstStyle/>
          <a:p>
            <a:r>
              <a:rPr lang="en-US" altLang="zh-CN" sz="1600" b="1" dirty="0"/>
              <a:t>F = 0</a:t>
            </a:r>
            <a:endParaRPr lang="zh-CN" altLang="en-US" sz="1600" b="1" dirty="0"/>
          </a:p>
        </p:txBody>
      </p:sp>
      <p:sp>
        <p:nvSpPr>
          <p:cNvPr id="33" name="文本框 32">
            <a:extLst>
              <a:ext uri="{FF2B5EF4-FFF2-40B4-BE49-F238E27FC236}">
                <a16:creationId xmlns:a16="http://schemas.microsoft.com/office/drawing/2014/main" id="{D4B9AF65-6EB3-75EA-0B3C-C36551AB041E}"/>
              </a:ext>
            </a:extLst>
          </p:cNvPr>
          <p:cNvSpPr txBox="1"/>
          <p:nvPr/>
        </p:nvSpPr>
        <p:spPr>
          <a:xfrm>
            <a:off x="5991082" y="1201612"/>
            <a:ext cx="1992295" cy="584775"/>
          </a:xfrm>
          <a:prstGeom prst="rect">
            <a:avLst/>
          </a:prstGeom>
          <a:noFill/>
        </p:spPr>
        <p:txBody>
          <a:bodyPr wrap="square" rtlCol="0">
            <a:spAutoFit/>
          </a:bodyPr>
          <a:lstStyle/>
          <a:p>
            <a:pPr algn="ctr"/>
            <a:r>
              <a:rPr lang="en-US" altLang="zh-CN" sz="1600" b="1" dirty="0"/>
              <a:t>Correct for </a:t>
            </a:r>
          </a:p>
          <a:p>
            <a:pPr algn="ctr"/>
            <a:r>
              <a:rPr lang="en-US" altLang="zh-CN" sz="1600" b="1" dirty="0"/>
              <a:t>phase modulation </a:t>
            </a:r>
            <a:endParaRPr lang="zh-CN" altLang="en-US" sz="1600" b="1" dirty="0"/>
          </a:p>
        </p:txBody>
      </p:sp>
      <p:pic>
        <p:nvPicPr>
          <p:cNvPr id="34" name="图片 33" descr="灯光下有许多人&#10;&#10;低可信度描述已自动生成">
            <a:extLst>
              <a:ext uri="{FF2B5EF4-FFF2-40B4-BE49-F238E27FC236}">
                <a16:creationId xmlns:a16="http://schemas.microsoft.com/office/drawing/2014/main" id="{35C4D5AE-F51F-206A-21BC-5D3885E45911}"/>
              </a:ext>
            </a:extLst>
          </p:cNvPr>
          <p:cNvPicPr>
            <a:picLocks noChangeAspect="1"/>
          </p:cNvPicPr>
          <p:nvPr/>
        </p:nvPicPr>
        <p:blipFill rotWithShape="1">
          <a:blip r:embed="rId4">
            <a:extLst>
              <a:ext uri="{28A0092B-C50C-407E-A947-70E740481C1C}">
                <a14:useLocalDpi xmlns:a14="http://schemas.microsoft.com/office/drawing/2010/main" val="0"/>
              </a:ext>
            </a:extLst>
          </a:blip>
          <a:srcRect l="5186"/>
          <a:stretch/>
        </p:blipFill>
        <p:spPr>
          <a:xfrm>
            <a:off x="2345996" y="2317356"/>
            <a:ext cx="835330" cy="783005"/>
          </a:xfrm>
          <a:prstGeom prst="rect">
            <a:avLst/>
          </a:prstGeom>
        </p:spPr>
      </p:pic>
      <p:pic>
        <p:nvPicPr>
          <p:cNvPr id="35" name="图片 34" descr="图片包含 游戏机, 星星, 水果, 夜空&#10;&#10;描述已自动生成">
            <a:extLst>
              <a:ext uri="{FF2B5EF4-FFF2-40B4-BE49-F238E27FC236}">
                <a16:creationId xmlns:a16="http://schemas.microsoft.com/office/drawing/2014/main" id="{59B40CC5-75D8-5F48-1209-DA1D59652A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8574" y="2303362"/>
            <a:ext cx="834559" cy="795557"/>
          </a:xfrm>
          <a:prstGeom prst="rect">
            <a:avLst/>
          </a:prstGeom>
        </p:spPr>
      </p:pic>
      <p:pic>
        <p:nvPicPr>
          <p:cNvPr id="36" name="图片 35" descr="夜空下的树&#10;&#10;低可信度描述已自动生成">
            <a:extLst>
              <a:ext uri="{FF2B5EF4-FFF2-40B4-BE49-F238E27FC236}">
                <a16:creationId xmlns:a16="http://schemas.microsoft.com/office/drawing/2014/main" id="{2F79F052-8B6C-3148-7FCC-9786368D31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6946" y="2296819"/>
            <a:ext cx="854876" cy="790850"/>
          </a:xfrm>
          <a:prstGeom prst="rect">
            <a:avLst/>
          </a:prstGeom>
        </p:spPr>
      </p:pic>
      <p:pic>
        <p:nvPicPr>
          <p:cNvPr id="37" name="图片 36" descr="图片包含 游戏机, 星星, 夜空&#10;&#10;描述已自动生成">
            <a:extLst>
              <a:ext uri="{FF2B5EF4-FFF2-40B4-BE49-F238E27FC236}">
                <a16:creationId xmlns:a16="http://schemas.microsoft.com/office/drawing/2014/main" id="{89CEA1BF-5D83-E3EE-7456-7F5A6BA37E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6343" y="2285542"/>
            <a:ext cx="863953" cy="786143"/>
          </a:xfrm>
          <a:prstGeom prst="rect">
            <a:avLst/>
          </a:prstGeom>
        </p:spPr>
      </p:pic>
      <p:pic>
        <p:nvPicPr>
          <p:cNvPr id="38" name="图片 37" descr="图片包含 游戏机, 星星&#10;&#10;描述已自动生成">
            <a:extLst>
              <a:ext uri="{FF2B5EF4-FFF2-40B4-BE49-F238E27FC236}">
                <a16:creationId xmlns:a16="http://schemas.microsoft.com/office/drawing/2014/main" id="{59E76414-83A9-9705-F17A-977A68EAABA6}"/>
              </a:ext>
            </a:extLst>
          </p:cNvPr>
          <p:cNvPicPr>
            <a:picLocks noChangeAspect="1"/>
          </p:cNvPicPr>
          <p:nvPr/>
        </p:nvPicPr>
        <p:blipFill rotWithShape="1">
          <a:blip r:embed="rId8">
            <a:extLst>
              <a:ext uri="{28A0092B-C50C-407E-A947-70E740481C1C}">
                <a14:useLocalDpi xmlns:a14="http://schemas.microsoft.com/office/drawing/2010/main" val="0"/>
              </a:ext>
            </a:extLst>
          </a:blip>
          <a:srcRect r="8582"/>
          <a:stretch/>
        </p:blipFill>
        <p:spPr>
          <a:xfrm>
            <a:off x="7313537" y="2285541"/>
            <a:ext cx="828657" cy="778297"/>
          </a:xfrm>
          <a:prstGeom prst="rect">
            <a:avLst/>
          </a:prstGeom>
        </p:spPr>
      </p:pic>
      <p:sp>
        <p:nvSpPr>
          <p:cNvPr id="50" name="文本框 49">
            <a:extLst>
              <a:ext uri="{FF2B5EF4-FFF2-40B4-BE49-F238E27FC236}">
                <a16:creationId xmlns:a16="http://schemas.microsoft.com/office/drawing/2014/main" id="{7096EE34-D006-9A18-C4AD-E99D97F060E5}"/>
              </a:ext>
            </a:extLst>
          </p:cNvPr>
          <p:cNvSpPr txBox="1"/>
          <p:nvPr/>
        </p:nvSpPr>
        <p:spPr>
          <a:xfrm>
            <a:off x="3373196" y="1997117"/>
            <a:ext cx="691293" cy="338354"/>
          </a:xfrm>
          <a:prstGeom prst="rect">
            <a:avLst/>
          </a:prstGeom>
          <a:noFill/>
        </p:spPr>
        <p:txBody>
          <a:bodyPr wrap="square" rtlCol="0">
            <a:spAutoFit/>
          </a:bodyPr>
          <a:lstStyle/>
          <a:p>
            <a:r>
              <a:rPr lang="en-US" altLang="zh-CN" sz="1600" b="1" dirty="0"/>
              <a:t>F = 1</a:t>
            </a:r>
            <a:endParaRPr lang="zh-CN" altLang="en-US" sz="1600" b="1" dirty="0"/>
          </a:p>
        </p:txBody>
      </p:sp>
      <p:sp>
        <p:nvSpPr>
          <p:cNvPr id="51" name="文本框 50">
            <a:extLst>
              <a:ext uri="{FF2B5EF4-FFF2-40B4-BE49-F238E27FC236}">
                <a16:creationId xmlns:a16="http://schemas.microsoft.com/office/drawing/2014/main" id="{0FCE55D2-4B9E-4B77-DC44-4F6066235305}"/>
              </a:ext>
            </a:extLst>
          </p:cNvPr>
          <p:cNvSpPr txBox="1"/>
          <p:nvPr/>
        </p:nvSpPr>
        <p:spPr>
          <a:xfrm>
            <a:off x="4528139" y="1985654"/>
            <a:ext cx="691293" cy="338354"/>
          </a:xfrm>
          <a:prstGeom prst="rect">
            <a:avLst/>
          </a:prstGeom>
          <a:noFill/>
        </p:spPr>
        <p:txBody>
          <a:bodyPr wrap="square" rtlCol="0">
            <a:spAutoFit/>
          </a:bodyPr>
          <a:lstStyle/>
          <a:p>
            <a:r>
              <a:rPr lang="en-US" altLang="zh-CN" sz="1600" b="1" dirty="0"/>
              <a:t>F = 2</a:t>
            </a:r>
            <a:endParaRPr lang="zh-CN" altLang="en-US" sz="1600" b="1" dirty="0"/>
          </a:p>
        </p:txBody>
      </p:sp>
      <p:sp>
        <p:nvSpPr>
          <p:cNvPr id="52" name="文本框 51">
            <a:extLst>
              <a:ext uri="{FF2B5EF4-FFF2-40B4-BE49-F238E27FC236}">
                <a16:creationId xmlns:a16="http://schemas.microsoft.com/office/drawing/2014/main" id="{DB30DD1B-1F46-58EE-A2C9-0B0717528604}"/>
              </a:ext>
            </a:extLst>
          </p:cNvPr>
          <p:cNvSpPr txBox="1"/>
          <p:nvPr/>
        </p:nvSpPr>
        <p:spPr>
          <a:xfrm>
            <a:off x="5741031" y="1938697"/>
            <a:ext cx="691293" cy="338354"/>
          </a:xfrm>
          <a:prstGeom prst="rect">
            <a:avLst/>
          </a:prstGeom>
          <a:noFill/>
        </p:spPr>
        <p:txBody>
          <a:bodyPr wrap="square" rtlCol="0">
            <a:spAutoFit/>
          </a:bodyPr>
          <a:lstStyle/>
          <a:p>
            <a:r>
              <a:rPr lang="en-US" altLang="zh-CN" sz="1600" b="1" dirty="0"/>
              <a:t>F = 3</a:t>
            </a:r>
            <a:endParaRPr lang="zh-CN" altLang="en-US" sz="1600" b="1" dirty="0"/>
          </a:p>
        </p:txBody>
      </p:sp>
      <p:sp>
        <p:nvSpPr>
          <p:cNvPr id="53" name="文本框 52">
            <a:extLst>
              <a:ext uri="{FF2B5EF4-FFF2-40B4-BE49-F238E27FC236}">
                <a16:creationId xmlns:a16="http://schemas.microsoft.com/office/drawing/2014/main" id="{05346744-45E6-BABA-3153-12E56BCE4722}"/>
              </a:ext>
            </a:extLst>
          </p:cNvPr>
          <p:cNvSpPr txBox="1"/>
          <p:nvPr/>
        </p:nvSpPr>
        <p:spPr>
          <a:xfrm>
            <a:off x="6993199" y="1956384"/>
            <a:ext cx="691293" cy="338354"/>
          </a:xfrm>
          <a:prstGeom prst="rect">
            <a:avLst/>
          </a:prstGeom>
          <a:noFill/>
        </p:spPr>
        <p:txBody>
          <a:bodyPr wrap="square" rtlCol="0">
            <a:spAutoFit/>
          </a:bodyPr>
          <a:lstStyle/>
          <a:p>
            <a:r>
              <a:rPr lang="en-US" altLang="zh-CN" sz="1600" b="1" dirty="0"/>
              <a:t>F = 4</a:t>
            </a:r>
            <a:endParaRPr lang="zh-CN" altLang="en-US" sz="1600" b="1" dirty="0"/>
          </a:p>
        </p:txBody>
      </p:sp>
      <p:pic>
        <p:nvPicPr>
          <p:cNvPr id="100" name="图片 99" descr="地上有许多星星&#10;&#10;低可信度描述已自动生成">
            <a:extLst>
              <a:ext uri="{FF2B5EF4-FFF2-40B4-BE49-F238E27FC236}">
                <a16:creationId xmlns:a16="http://schemas.microsoft.com/office/drawing/2014/main" id="{AE429237-74AF-A21A-A869-0B351FFE50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3538" y="3145093"/>
            <a:ext cx="839247" cy="809147"/>
          </a:xfrm>
          <a:prstGeom prst="rect">
            <a:avLst/>
          </a:prstGeom>
          <a:ln>
            <a:solidFill>
              <a:schemeClr val="bg1"/>
            </a:solidFill>
          </a:ln>
        </p:spPr>
      </p:pic>
      <p:pic>
        <p:nvPicPr>
          <p:cNvPr id="101" name="图片 100" descr="图片包含 游戏机, 水果, 星星, 夜空&#10;&#10;描述已自动生成">
            <a:extLst>
              <a:ext uri="{FF2B5EF4-FFF2-40B4-BE49-F238E27FC236}">
                <a16:creationId xmlns:a16="http://schemas.microsoft.com/office/drawing/2014/main" id="{243016B0-3605-C0F3-BC57-D373C41850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96596" y="3157591"/>
            <a:ext cx="837941" cy="796504"/>
          </a:xfrm>
          <a:prstGeom prst="rect">
            <a:avLst/>
          </a:prstGeom>
          <a:ln>
            <a:solidFill>
              <a:schemeClr val="bg1"/>
            </a:solidFill>
          </a:ln>
        </p:spPr>
      </p:pic>
      <p:pic>
        <p:nvPicPr>
          <p:cNvPr id="102" name="图片 101" descr="夜空下的树&#10;&#10;低可信度描述已自动生成">
            <a:extLst>
              <a:ext uri="{FF2B5EF4-FFF2-40B4-BE49-F238E27FC236}">
                <a16:creationId xmlns:a16="http://schemas.microsoft.com/office/drawing/2014/main" id="{DEC5FC3C-CA06-BF11-8060-D3048E9BB18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26903" y="3171887"/>
            <a:ext cx="834025" cy="796504"/>
          </a:xfrm>
          <a:prstGeom prst="rect">
            <a:avLst/>
          </a:prstGeom>
          <a:ln>
            <a:solidFill>
              <a:schemeClr val="bg1"/>
            </a:solidFill>
          </a:ln>
        </p:spPr>
      </p:pic>
      <p:pic>
        <p:nvPicPr>
          <p:cNvPr id="103" name="图片 102" descr="图片包含 游戏机, 星星, 夜空&#10;&#10;描述已自动生成">
            <a:extLst>
              <a:ext uri="{FF2B5EF4-FFF2-40B4-BE49-F238E27FC236}">
                <a16:creationId xmlns:a16="http://schemas.microsoft.com/office/drawing/2014/main" id="{BC20A25E-77AC-63D9-C22F-9388D9C6426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23267" y="3178961"/>
            <a:ext cx="840551" cy="799664"/>
          </a:xfrm>
          <a:prstGeom prst="rect">
            <a:avLst/>
          </a:prstGeom>
          <a:ln>
            <a:solidFill>
              <a:schemeClr val="bg1"/>
            </a:solidFill>
          </a:ln>
        </p:spPr>
      </p:pic>
      <p:pic>
        <p:nvPicPr>
          <p:cNvPr id="104" name="图片 103" descr="图片包含 游戏机, 星星, 夜空, 烟花&#10;&#10;描述已自动生成">
            <a:extLst>
              <a:ext uri="{FF2B5EF4-FFF2-40B4-BE49-F238E27FC236}">
                <a16:creationId xmlns:a16="http://schemas.microsoft.com/office/drawing/2014/main" id="{DA2816CF-46A6-B47D-93FA-46693183A1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45995" y="3157579"/>
            <a:ext cx="835331" cy="779120"/>
          </a:xfrm>
          <a:prstGeom prst="rect">
            <a:avLst/>
          </a:prstGeom>
          <a:ln>
            <a:solidFill>
              <a:schemeClr val="bg1"/>
            </a:solidFill>
          </a:ln>
        </p:spPr>
      </p:pic>
      <p:sp>
        <p:nvSpPr>
          <p:cNvPr id="105" name="箭头: 右 104">
            <a:extLst>
              <a:ext uri="{FF2B5EF4-FFF2-40B4-BE49-F238E27FC236}">
                <a16:creationId xmlns:a16="http://schemas.microsoft.com/office/drawing/2014/main" id="{A1B2DA42-1FC6-9D5A-CC18-1B54457196B4}"/>
              </a:ext>
            </a:extLst>
          </p:cNvPr>
          <p:cNvSpPr/>
          <p:nvPr/>
        </p:nvSpPr>
        <p:spPr>
          <a:xfrm rot="5400000">
            <a:off x="4866556" y="2551652"/>
            <a:ext cx="532585" cy="1150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1600" b="1" dirty="0"/>
              <a:t>Shift</a:t>
            </a:r>
            <a:endParaRPr lang="zh-CN" altLang="en-US" sz="1600" b="1" dirty="0"/>
          </a:p>
        </p:txBody>
      </p:sp>
      <p:pic>
        <p:nvPicPr>
          <p:cNvPr id="107" name="图片 106" descr="图片包含 圆圈&#10;&#10;描述已自动生成">
            <a:extLst>
              <a:ext uri="{FF2B5EF4-FFF2-40B4-BE49-F238E27FC236}">
                <a16:creationId xmlns:a16="http://schemas.microsoft.com/office/drawing/2014/main" id="{4D171420-5761-97CE-B405-07F989995C84}"/>
              </a:ext>
            </a:extLst>
          </p:cNvPr>
          <p:cNvPicPr>
            <a:picLocks noChangeAspect="1"/>
          </p:cNvPicPr>
          <p:nvPr/>
        </p:nvPicPr>
        <p:blipFill rotWithShape="1">
          <a:blip r:embed="rId14">
            <a:extLst>
              <a:ext uri="{28A0092B-C50C-407E-A947-70E740481C1C}">
                <a14:useLocalDpi xmlns:a14="http://schemas.microsoft.com/office/drawing/2010/main" val="0"/>
              </a:ext>
            </a:extLst>
          </a:blip>
          <a:srcRect l="14629" t="12568" r="11846" b="12859"/>
          <a:stretch/>
        </p:blipFill>
        <p:spPr>
          <a:xfrm>
            <a:off x="2344365" y="4034609"/>
            <a:ext cx="827642" cy="839436"/>
          </a:xfrm>
          <a:prstGeom prst="rect">
            <a:avLst/>
          </a:prstGeom>
        </p:spPr>
      </p:pic>
      <p:pic>
        <p:nvPicPr>
          <p:cNvPr id="108" name="图片 107" descr="图片包含 圆圈&#10;&#10;描述已自动生成">
            <a:extLst>
              <a:ext uri="{FF2B5EF4-FFF2-40B4-BE49-F238E27FC236}">
                <a16:creationId xmlns:a16="http://schemas.microsoft.com/office/drawing/2014/main" id="{4437863F-DEF8-ED2F-CBF6-F3DCFCCED7BE}"/>
              </a:ext>
            </a:extLst>
          </p:cNvPr>
          <p:cNvPicPr>
            <a:picLocks noChangeAspect="1"/>
          </p:cNvPicPr>
          <p:nvPr/>
        </p:nvPicPr>
        <p:blipFill rotWithShape="1">
          <a:blip r:embed="rId15">
            <a:extLst>
              <a:ext uri="{28A0092B-C50C-407E-A947-70E740481C1C}">
                <a14:useLocalDpi xmlns:a14="http://schemas.microsoft.com/office/drawing/2010/main" val="0"/>
              </a:ext>
            </a:extLst>
          </a:blip>
          <a:srcRect l="14659" t="12052" r="11816" b="13375"/>
          <a:stretch/>
        </p:blipFill>
        <p:spPr>
          <a:xfrm>
            <a:off x="3576591" y="4075641"/>
            <a:ext cx="827642" cy="839436"/>
          </a:xfrm>
          <a:prstGeom prst="rect">
            <a:avLst/>
          </a:prstGeom>
        </p:spPr>
      </p:pic>
      <p:pic>
        <p:nvPicPr>
          <p:cNvPr id="109" name="图片 108" descr="图片包含 圆圈&#10;&#10;描述已自动生成">
            <a:extLst>
              <a:ext uri="{FF2B5EF4-FFF2-40B4-BE49-F238E27FC236}">
                <a16:creationId xmlns:a16="http://schemas.microsoft.com/office/drawing/2014/main" id="{056C69A2-7B12-4E44-580E-0A0630B36828}"/>
              </a:ext>
            </a:extLst>
          </p:cNvPr>
          <p:cNvPicPr>
            <a:picLocks noChangeAspect="1"/>
          </p:cNvPicPr>
          <p:nvPr/>
        </p:nvPicPr>
        <p:blipFill rotWithShape="1">
          <a:blip r:embed="rId16">
            <a:extLst>
              <a:ext uri="{28A0092B-C50C-407E-A947-70E740481C1C}">
                <a14:useLocalDpi xmlns:a14="http://schemas.microsoft.com/office/drawing/2010/main" val="0"/>
              </a:ext>
            </a:extLst>
          </a:blip>
          <a:srcRect l="14629" t="13270" r="10727" b="12427"/>
          <a:stretch/>
        </p:blipFill>
        <p:spPr>
          <a:xfrm>
            <a:off x="4756946" y="4109569"/>
            <a:ext cx="843293" cy="839436"/>
          </a:xfrm>
          <a:prstGeom prst="rect">
            <a:avLst/>
          </a:prstGeom>
        </p:spPr>
      </p:pic>
      <p:pic>
        <p:nvPicPr>
          <p:cNvPr id="110" name="图片 109" descr="图片包含 圆圈&#10;&#10;描述已自动生成">
            <a:extLst>
              <a:ext uri="{FF2B5EF4-FFF2-40B4-BE49-F238E27FC236}">
                <a16:creationId xmlns:a16="http://schemas.microsoft.com/office/drawing/2014/main" id="{915B1AD9-8A8F-ACE7-6640-1641293F2872}"/>
              </a:ext>
            </a:extLst>
          </p:cNvPr>
          <p:cNvPicPr>
            <a:picLocks noChangeAspect="1"/>
          </p:cNvPicPr>
          <p:nvPr/>
        </p:nvPicPr>
        <p:blipFill rotWithShape="1">
          <a:blip r:embed="rId17">
            <a:extLst>
              <a:ext uri="{28A0092B-C50C-407E-A947-70E740481C1C}">
                <a14:useLocalDpi xmlns:a14="http://schemas.microsoft.com/office/drawing/2010/main" val="0"/>
              </a:ext>
            </a:extLst>
          </a:blip>
          <a:srcRect l="13238" t="11784" r="11700" b="12520"/>
          <a:stretch/>
        </p:blipFill>
        <p:spPr>
          <a:xfrm>
            <a:off x="5991082" y="4094489"/>
            <a:ext cx="832405" cy="839436"/>
          </a:xfrm>
          <a:prstGeom prst="rect">
            <a:avLst/>
          </a:prstGeom>
        </p:spPr>
      </p:pic>
      <p:pic>
        <p:nvPicPr>
          <p:cNvPr id="111" name="图片 110" descr="图片包含 圆圈&#10;&#10;描述已自动生成">
            <a:extLst>
              <a:ext uri="{FF2B5EF4-FFF2-40B4-BE49-F238E27FC236}">
                <a16:creationId xmlns:a16="http://schemas.microsoft.com/office/drawing/2014/main" id="{33EEB5F9-5D17-280C-3544-22D7EF56FEA8}"/>
              </a:ext>
            </a:extLst>
          </p:cNvPr>
          <p:cNvPicPr>
            <a:picLocks noChangeAspect="1"/>
          </p:cNvPicPr>
          <p:nvPr/>
        </p:nvPicPr>
        <p:blipFill rotWithShape="1">
          <a:blip r:embed="rId18">
            <a:extLst>
              <a:ext uri="{28A0092B-C50C-407E-A947-70E740481C1C}">
                <a14:useLocalDpi xmlns:a14="http://schemas.microsoft.com/office/drawing/2010/main" val="0"/>
              </a:ext>
            </a:extLst>
          </a:blip>
          <a:srcRect l="14634" t="13085" r="11819" b="12590"/>
          <a:stretch/>
        </p:blipFill>
        <p:spPr>
          <a:xfrm>
            <a:off x="7302099" y="4103638"/>
            <a:ext cx="862615" cy="839436"/>
          </a:xfrm>
          <a:prstGeom prst="rect">
            <a:avLst/>
          </a:prstGeom>
        </p:spPr>
      </p:pic>
      <p:sp>
        <p:nvSpPr>
          <p:cNvPr id="117" name="文本框 116">
            <a:extLst>
              <a:ext uri="{FF2B5EF4-FFF2-40B4-BE49-F238E27FC236}">
                <a16:creationId xmlns:a16="http://schemas.microsoft.com/office/drawing/2014/main" id="{A224D81D-066D-D12D-27A1-069D7D996521}"/>
              </a:ext>
            </a:extLst>
          </p:cNvPr>
          <p:cNvSpPr txBox="1"/>
          <p:nvPr/>
        </p:nvSpPr>
        <p:spPr>
          <a:xfrm>
            <a:off x="873750" y="4153888"/>
            <a:ext cx="1429170" cy="523220"/>
          </a:xfrm>
          <a:prstGeom prst="rect">
            <a:avLst/>
          </a:prstGeom>
          <a:noFill/>
        </p:spPr>
        <p:txBody>
          <a:bodyPr wrap="square" rtlCol="0">
            <a:spAutoFit/>
          </a:bodyPr>
          <a:lstStyle/>
          <a:p>
            <a:pPr algn="ctr"/>
            <a:r>
              <a:rPr lang="en-US" altLang="zh-CN" sz="1400" b="1" dirty="0"/>
              <a:t>F-states </a:t>
            </a:r>
          </a:p>
          <a:p>
            <a:pPr algn="ctr"/>
            <a:r>
              <a:rPr lang="en-US" altLang="zh-CN" sz="1400" b="1" dirty="0"/>
              <a:t>(image-space)</a:t>
            </a:r>
            <a:endParaRPr lang="zh-CN" altLang="en-US" sz="1400" b="1" dirty="0"/>
          </a:p>
        </p:txBody>
      </p:sp>
      <mc:AlternateContent xmlns:mc="http://schemas.openxmlformats.org/markup-compatibility/2006" xmlns:a14="http://schemas.microsoft.com/office/drawing/2010/main">
        <mc:Choice Requires="a14">
          <p:sp>
            <p:nvSpPr>
              <p:cNvPr id="106" name="箭头: 右 105">
                <a:extLst>
                  <a:ext uri="{FF2B5EF4-FFF2-40B4-BE49-F238E27FC236}">
                    <a16:creationId xmlns:a16="http://schemas.microsoft.com/office/drawing/2014/main" id="{88908B1D-DCFB-6672-EFC4-4DFA8B82A063}"/>
                  </a:ext>
                </a:extLst>
              </p:cNvPr>
              <p:cNvSpPr/>
              <p:nvPr/>
            </p:nvSpPr>
            <p:spPr>
              <a:xfrm rot="5400000">
                <a:off x="4900097" y="3465523"/>
                <a:ext cx="584776" cy="1077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sSup>
                        <m:sSupPr>
                          <m:ctrlPr>
                            <a:rPr lang="en-US" altLang="zh-CN" sz="1600" b="1" i="1">
                              <a:latin typeface="Cambria Math" panose="02040503050406030204" pitchFamily="18" charset="0"/>
                            </a:rPr>
                          </m:ctrlPr>
                        </m:sSupPr>
                        <m:e>
                          <m:r>
                            <a:rPr lang="en-US" altLang="zh-CN" sz="1600" b="1" i="1">
                              <a:latin typeface="Cambria Math" panose="02040503050406030204" pitchFamily="18" charset="0"/>
                            </a:rPr>
                            <m:t>𝑭</m:t>
                          </m:r>
                        </m:e>
                        <m:sup>
                          <m:r>
                            <a:rPr lang="en-US" altLang="zh-CN" sz="1600" b="1" i="1">
                              <a:latin typeface="Cambria Math" panose="02040503050406030204" pitchFamily="18" charset="0"/>
                            </a:rPr>
                            <m:t>−</m:t>
                          </m:r>
                          <m:r>
                            <a:rPr lang="en-US" altLang="zh-CN" sz="1600" b="1" i="1">
                              <a:latin typeface="Cambria Math" panose="02040503050406030204" pitchFamily="18" charset="0"/>
                            </a:rPr>
                            <m:t>𝟏</m:t>
                          </m:r>
                        </m:sup>
                      </m:sSup>
                    </m:oMath>
                  </m:oMathPara>
                </a14:m>
                <a:endParaRPr lang="zh-CN" altLang="en-US" sz="1100" b="1" dirty="0"/>
              </a:p>
            </p:txBody>
          </p:sp>
        </mc:Choice>
        <mc:Fallback xmlns="">
          <p:sp>
            <p:nvSpPr>
              <p:cNvPr id="106" name="箭头: 右 105">
                <a:extLst>
                  <a:ext uri="{FF2B5EF4-FFF2-40B4-BE49-F238E27FC236}">
                    <a16:creationId xmlns:a16="http://schemas.microsoft.com/office/drawing/2014/main" id="{88908B1D-DCFB-6672-EFC4-4DFA8B82A063}"/>
                  </a:ext>
                </a:extLst>
              </p:cNvPr>
              <p:cNvSpPr>
                <a:spLocks noRot="1" noChangeAspect="1" noMove="1" noResize="1" noEditPoints="1" noAdjustHandles="1" noChangeArrowheads="1" noChangeShapeType="1" noTextEdit="1"/>
              </p:cNvSpPr>
              <p:nvPr/>
            </p:nvSpPr>
            <p:spPr>
              <a:xfrm rot="5400000">
                <a:off x="4900097" y="3465523"/>
                <a:ext cx="584776" cy="1077625"/>
              </a:xfrm>
              <a:prstGeom prst="rightArrow">
                <a:avLst/>
              </a:prstGeom>
              <a:blipFill>
                <a:blip r:embed="rId19"/>
                <a:stretch>
                  <a:fillRect/>
                </a:stretch>
              </a:blipFill>
            </p:spPr>
            <p:txBody>
              <a:bodyPr/>
              <a:lstStyle/>
              <a:p>
                <a:r>
                  <a:rPr lang="zh-CN" altLang="en-US">
                    <a:noFill/>
                  </a:rPr>
                  <a:t> </a:t>
                </a:r>
              </a:p>
            </p:txBody>
          </p:sp>
        </mc:Fallback>
      </mc:AlternateContent>
      <p:sp>
        <p:nvSpPr>
          <p:cNvPr id="124" name="文本框 123">
            <a:extLst>
              <a:ext uri="{FF2B5EF4-FFF2-40B4-BE49-F238E27FC236}">
                <a16:creationId xmlns:a16="http://schemas.microsoft.com/office/drawing/2014/main" id="{C4AFD7AF-9320-F08B-E390-5E8585C6ACB0}"/>
              </a:ext>
            </a:extLst>
          </p:cNvPr>
          <p:cNvSpPr txBox="1"/>
          <p:nvPr/>
        </p:nvSpPr>
        <p:spPr>
          <a:xfrm>
            <a:off x="1981280" y="3988790"/>
            <a:ext cx="416127" cy="338354"/>
          </a:xfrm>
          <a:prstGeom prst="rect">
            <a:avLst/>
          </a:prstGeom>
          <a:noFill/>
        </p:spPr>
        <p:txBody>
          <a:bodyPr wrap="square" rtlCol="0">
            <a:spAutoFit/>
          </a:bodyPr>
          <a:lstStyle/>
          <a:p>
            <a:r>
              <a:rPr lang="en-US" altLang="zh-CN" sz="1600" b="1" dirty="0"/>
              <a:t>F</a:t>
            </a:r>
            <a:r>
              <a:rPr lang="en-US" altLang="zh-CN" sz="1050" b="1" dirty="0"/>
              <a:t>0</a:t>
            </a:r>
            <a:endParaRPr lang="zh-CN" altLang="en-US" sz="1600" b="1" dirty="0"/>
          </a:p>
        </p:txBody>
      </p:sp>
      <p:sp>
        <p:nvSpPr>
          <p:cNvPr id="126" name="文本框 125">
            <a:extLst>
              <a:ext uri="{FF2B5EF4-FFF2-40B4-BE49-F238E27FC236}">
                <a16:creationId xmlns:a16="http://schemas.microsoft.com/office/drawing/2014/main" id="{C5AE8A54-698D-FA4C-0832-82E9817D73FA}"/>
              </a:ext>
            </a:extLst>
          </p:cNvPr>
          <p:cNvSpPr txBox="1"/>
          <p:nvPr/>
        </p:nvSpPr>
        <p:spPr>
          <a:xfrm>
            <a:off x="3190484" y="3978625"/>
            <a:ext cx="416127" cy="338354"/>
          </a:xfrm>
          <a:prstGeom prst="rect">
            <a:avLst/>
          </a:prstGeom>
          <a:noFill/>
        </p:spPr>
        <p:txBody>
          <a:bodyPr wrap="square" rtlCol="0">
            <a:spAutoFit/>
          </a:bodyPr>
          <a:lstStyle/>
          <a:p>
            <a:r>
              <a:rPr lang="en-US" altLang="zh-CN" sz="1600" b="1" dirty="0"/>
              <a:t>F</a:t>
            </a:r>
            <a:r>
              <a:rPr lang="en-US" altLang="zh-CN" sz="1050" b="1" dirty="0"/>
              <a:t>1</a:t>
            </a:r>
            <a:endParaRPr lang="zh-CN" altLang="en-US" sz="1600" b="1" dirty="0"/>
          </a:p>
        </p:txBody>
      </p:sp>
      <p:sp>
        <p:nvSpPr>
          <p:cNvPr id="127" name="文本框 126">
            <a:extLst>
              <a:ext uri="{FF2B5EF4-FFF2-40B4-BE49-F238E27FC236}">
                <a16:creationId xmlns:a16="http://schemas.microsoft.com/office/drawing/2014/main" id="{0D784F71-2A23-F5D0-5F28-8020528DA3BC}"/>
              </a:ext>
            </a:extLst>
          </p:cNvPr>
          <p:cNvSpPr txBox="1"/>
          <p:nvPr/>
        </p:nvSpPr>
        <p:spPr>
          <a:xfrm>
            <a:off x="4407822" y="3992313"/>
            <a:ext cx="416127" cy="338354"/>
          </a:xfrm>
          <a:prstGeom prst="rect">
            <a:avLst/>
          </a:prstGeom>
          <a:noFill/>
        </p:spPr>
        <p:txBody>
          <a:bodyPr wrap="square" rtlCol="0">
            <a:spAutoFit/>
          </a:bodyPr>
          <a:lstStyle/>
          <a:p>
            <a:r>
              <a:rPr lang="en-US" altLang="zh-CN" sz="1600" b="1" dirty="0"/>
              <a:t>F</a:t>
            </a:r>
            <a:r>
              <a:rPr lang="en-US" altLang="zh-CN" sz="1050" b="1" dirty="0"/>
              <a:t>2</a:t>
            </a:r>
            <a:endParaRPr lang="zh-CN" altLang="en-US" sz="1600" b="1" dirty="0"/>
          </a:p>
        </p:txBody>
      </p:sp>
      <p:sp>
        <p:nvSpPr>
          <p:cNvPr id="128" name="文本框 127">
            <a:extLst>
              <a:ext uri="{FF2B5EF4-FFF2-40B4-BE49-F238E27FC236}">
                <a16:creationId xmlns:a16="http://schemas.microsoft.com/office/drawing/2014/main" id="{821F7154-3BCD-5EFE-8F91-A89D491729B0}"/>
              </a:ext>
            </a:extLst>
          </p:cNvPr>
          <p:cNvSpPr txBox="1"/>
          <p:nvPr/>
        </p:nvSpPr>
        <p:spPr>
          <a:xfrm>
            <a:off x="5624862" y="4042337"/>
            <a:ext cx="416127" cy="338354"/>
          </a:xfrm>
          <a:prstGeom prst="rect">
            <a:avLst/>
          </a:prstGeom>
          <a:noFill/>
        </p:spPr>
        <p:txBody>
          <a:bodyPr wrap="square" rtlCol="0">
            <a:spAutoFit/>
          </a:bodyPr>
          <a:lstStyle/>
          <a:p>
            <a:r>
              <a:rPr lang="en-US" altLang="zh-CN" sz="1600" b="1" dirty="0"/>
              <a:t>F</a:t>
            </a:r>
            <a:r>
              <a:rPr lang="en-US" altLang="zh-CN" sz="1050" b="1" dirty="0"/>
              <a:t>3</a:t>
            </a:r>
            <a:endParaRPr lang="zh-CN" altLang="en-US" sz="1600" b="1" dirty="0"/>
          </a:p>
        </p:txBody>
      </p:sp>
      <p:sp>
        <p:nvSpPr>
          <p:cNvPr id="129" name="文本框 128">
            <a:extLst>
              <a:ext uri="{FF2B5EF4-FFF2-40B4-BE49-F238E27FC236}">
                <a16:creationId xmlns:a16="http://schemas.microsoft.com/office/drawing/2014/main" id="{F83B2ECE-0C4A-025F-DEC6-BBDF7157E9B8}"/>
              </a:ext>
            </a:extLst>
          </p:cNvPr>
          <p:cNvSpPr txBox="1"/>
          <p:nvPr/>
        </p:nvSpPr>
        <p:spPr>
          <a:xfrm>
            <a:off x="6981643" y="4042337"/>
            <a:ext cx="416127" cy="338354"/>
          </a:xfrm>
          <a:prstGeom prst="rect">
            <a:avLst/>
          </a:prstGeom>
          <a:noFill/>
        </p:spPr>
        <p:txBody>
          <a:bodyPr wrap="square" rtlCol="0">
            <a:spAutoFit/>
          </a:bodyPr>
          <a:lstStyle/>
          <a:p>
            <a:r>
              <a:rPr lang="en-US" altLang="zh-CN" sz="1600" b="1" dirty="0"/>
              <a:t>F</a:t>
            </a:r>
            <a:r>
              <a:rPr lang="en-US" altLang="zh-CN" sz="1050" b="1" dirty="0"/>
              <a:t>4</a:t>
            </a:r>
            <a:endParaRPr lang="zh-CN" altLang="en-US" sz="1600" b="1" dirty="0"/>
          </a:p>
        </p:txBody>
      </p:sp>
      <p:cxnSp>
        <p:nvCxnSpPr>
          <p:cNvPr id="44" name="连接符: 肘形 43">
            <a:extLst>
              <a:ext uri="{FF2B5EF4-FFF2-40B4-BE49-F238E27FC236}">
                <a16:creationId xmlns:a16="http://schemas.microsoft.com/office/drawing/2014/main" id="{F0A96780-2761-3EFB-B213-3724A10E18B0}"/>
              </a:ext>
            </a:extLst>
          </p:cNvPr>
          <p:cNvCxnSpPr>
            <a:cxnSpLocks/>
            <a:stCxn id="20" idx="2"/>
            <a:endCxn id="34" idx="0"/>
          </p:cNvCxnSpPr>
          <p:nvPr/>
        </p:nvCxnSpPr>
        <p:spPr>
          <a:xfrm rot="5400000">
            <a:off x="3931469" y="517525"/>
            <a:ext cx="632023" cy="29676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连接符: 肘形 53">
            <a:extLst>
              <a:ext uri="{FF2B5EF4-FFF2-40B4-BE49-F238E27FC236}">
                <a16:creationId xmlns:a16="http://schemas.microsoft.com/office/drawing/2014/main" id="{F9F88850-DE8F-5D8C-418E-EEBCD8F15BAA}"/>
              </a:ext>
            </a:extLst>
          </p:cNvPr>
          <p:cNvCxnSpPr>
            <a:cxnSpLocks/>
            <a:stCxn id="20" idx="2"/>
            <a:endCxn id="35" idx="0"/>
          </p:cNvCxnSpPr>
          <p:nvPr/>
        </p:nvCxnSpPr>
        <p:spPr>
          <a:xfrm rot="5400000">
            <a:off x="4539563" y="1111625"/>
            <a:ext cx="618029" cy="176544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连接符: 肘形 57">
            <a:extLst>
              <a:ext uri="{FF2B5EF4-FFF2-40B4-BE49-F238E27FC236}">
                <a16:creationId xmlns:a16="http://schemas.microsoft.com/office/drawing/2014/main" id="{7FF7D69A-C963-D4FD-6CE6-5DB0C6719A06}"/>
              </a:ext>
            </a:extLst>
          </p:cNvPr>
          <p:cNvCxnSpPr>
            <a:cxnSpLocks/>
            <a:stCxn id="20" idx="2"/>
            <a:endCxn id="36" idx="0"/>
          </p:cNvCxnSpPr>
          <p:nvPr/>
        </p:nvCxnSpPr>
        <p:spPr>
          <a:xfrm rot="5400000">
            <a:off x="5152099" y="1717619"/>
            <a:ext cx="611486" cy="54691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连接符: 肘形 64">
            <a:extLst>
              <a:ext uri="{FF2B5EF4-FFF2-40B4-BE49-F238E27FC236}">
                <a16:creationId xmlns:a16="http://schemas.microsoft.com/office/drawing/2014/main" id="{ECEBAC68-B5C5-7E7C-E29C-DFD9FAD8748C}"/>
              </a:ext>
            </a:extLst>
          </p:cNvPr>
          <p:cNvCxnSpPr>
            <a:cxnSpLocks/>
            <a:stCxn id="20" idx="2"/>
            <a:endCxn id="37" idx="0"/>
          </p:cNvCxnSpPr>
          <p:nvPr/>
        </p:nvCxnSpPr>
        <p:spPr>
          <a:xfrm rot="16200000" flipH="1">
            <a:off x="5789705" y="1626926"/>
            <a:ext cx="600209" cy="71702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连接符: 肘形 68">
            <a:extLst>
              <a:ext uri="{FF2B5EF4-FFF2-40B4-BE49-F238E27FC236}">
                <a16:creationId xmlns:a16="http://schemas.microsoft.com/office/drawing/2014/main" id="{AB5A4EA8-EAAB-770C-2852-ADC6B404E114}"/>
              </a:ext>
            </a:extLst>
          </p:cNvPr>
          <p:cNvCxnSpPr>
            <a:cxnSpLocks/>
            <a:stCxn id="20" idx="2"/>
            <a:endCxn id="38" idx="0"/>
          </p:cNvCxnSpPr>
          <p:nvPr/>
        </p:nvCxnSpPr>
        <p:spPr>
          <a:xfrm rot="16200000" flipH="1">
            <a:off x="6429478" y="987153"/>
            <a:ext cx="600208" cy="199656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图片 15" descr="电脑屏幕的照片&#10;&#10;低可信度描述已自动生成">
            <a:extLst>
              <a:ext uri="{FF2B5EF4-FFF2-40B4-BE49-F238E27FC236}">
                <a16:creationId xmlns:a16="http://schemas.microsoft.com/office/drawing/2014/main" id="{6DF3F509-0191-45EE-2D40-1CE1FE565473}"/>
              </a:ext>
            </a:extLst>
          </p:cNvPr>
          <p:cNvPicPr>
            <a:picLocks noChangeAspect="1"/>
          </p:cNvPicPr>
          <p:nvPr/>
        </p:nvPicPr>
        <p:blipFill rotWithShape="1">
          <a:blip r:embed="rId20">
            <a:extLst>
              <a:ext uri="{28A0092B-C50C-407E-A947-70E740481C1C}">
                <a14:useLocalDpi xmlns:a14="http://schemas.microsoft.com/office/drawing/2010/main" val="0"/>
              </a:ext>
            </a:extLst>
          </a:blip>
          <a:srcRect l="18064" t="9152" r="15298" b="10768"/>
          <a:stretch/>
        </p:blipFill>
        <p:spPr>
          <a:xfrm>
            <a:off x="2677557" y="436337"/>
            <a:ext cx="645568" cy="659116"/>
          </a:xfrm>
          <a:prstGeom prst="rect">
            <a:avLst/>
          </a:prstGeom>
          <a:ln>
            <a:solidFill>
              <a:schemeClr val="bg1"/>
            </a:solidFill>
          </a:ln>
        </p:spPr>
      </p:pic>
      <p:sp>
        <p:nvSpPr>
          <p:cNvPr id="18" name="文本框 17">
            <a:extLst>
              <a:ext uri="{FF2B5EF4-FFF2-40B4-BE49-F238E27FC236}">
                <a16:creationId xmlns:a16="http://schemas.microsoft.com/office/drawing/2014/main" id="{0A5CACEC-D873-A9B3-FFED-4BF32FBA6A19}"/>
              </a:ext>
            </a:extLst>
          </p:cNvPr>
          <p:cNvSpPr txBox="1"/>
          <p:nvPr/>
        </p:nvSpPr>
        <p:spPr>
          <a:xfrm>
            <a:off x="3353636" y="283937"/>
            <a:ext cx="1054186" cy="338554"/>
          </a:xfrm>
          <a:prstGeom prst="rect">
            <a:avLst/>
          </a:prstGeom>
          <a:noFill/>
        </p:spPr>
        <p:txBody>
          <a:bodyPr wrap="square" rtlCol="0">
            <a:spAutoFit/>
          </a:bodyPr>
          <a:lstStyle/>
          <a:p>
            <a:r>
              <a:rPr lang="en-US" altLang="zh-CN" sz="1600" b="1" dirty="0"/>
              <a:t>n = 0</a:t>
            </a:r>
            <a:endParaRPr lang="zh-CN" altLang="en-US" sz="1600" b="1"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3EABEAF-7713-3B97-E0CA-C7AE786256EF}"/>
                  </a:ext>
                </a:extLst>
              </p:cNvPr>
              <p:cNvSpPr txBox="1"/>
              <p:nvPr/>
            </p:nvSpPr>
            <p:spPr>
              <a:xfrm>
                <a:off x="4289751" y="1253003"/>
                <a:ext cx="1186317" cy="4085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 </m:t>
                      </m:r>
                      <m:sSup>
                        <m:sSupPr>
                          <m:ctrlPr>
                            <a:rPr lang="en-US" altLang="zh-CN" b="1"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𝒆</m:t>
                          </m:r>
                        </m:e>
                        <m:sup>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𝒊𝑭𝒏</m:t>
                          </m:r>
                          <m:r>
                            <a:rPr lang="en-US" altLang="zh-CN" b="1" i="1">
                              <a:latin typeface="Cambria Math" panose="02040503050406030204" pitchFamily="18" charset="0"/>
                              <a:ea typeface="Cambria Math" panose="02040503050406030204" pitchFamily="18" charset="0"/>
                            </a:rPr>
                            <m:t> </m:t>
                          </m:r>
                          <m:f>
                            <m:fPr>
                              <m:ctrlPr>
                                <a:rPr lang="en-US" altLang="zh-CN" b="1" i="1">
                                  <a:latin typeface="Cambria Math" panose="02040503050406030204" pitchFamily="18" charset="0"/>
                                  <a:ea typeface="Cambria Math" panose="02040503050406030204" pitchFamily="18" charset="0"/>
                                </a:rPr>
                              </m:ctrlPr>
                            </m:fPr>
                            <m:num>
                              <m:r>
                                <a:rPr lang="en-US" altLang="zh-CN" b="1" i="1">
                                  <a:latin typeface="Cambria Math" panose="02040503050406030204" pitchFamily="18" charset="0"/>
                                  <a:ea typeface="Cambria Math" panose="02040503050406030204" pitchFamily="18" charset="0"/>
                                </a:rPr>
                                <m:t>𝟐</m:t>
                              </m:r>
                              <m:r>
                                <a:rPr lang="zh-CN" altLang="en-US" b="1" i="1">
                                  <a:latin typeface="Cambria Math" panose="02040503050406030204" pitchFamily="18" charset="0"/>
                                  <a:ea typeface="Cambria Math" panose="02040503050406030204" pitchFamily="18" charset="0"/>
                                </a:rPr>
                                <m:t>𝝅</m:t>
                              </m:r>
                            </m:num>
                            <m:den>
                              <m:r>
                                <a:rPr lang="en-US" altLang="zh-CN" b="1" i="1">
                                  <a:latin typeface="Cambria Math" panose="02040503050406030204" pitchFamily="18" charset="0"/>
                                  <a:ea typeface="Cambria Math" panose="02040503050406030204" pitchFamily="18" charset="0"/>
                                </a:rPr>
                                <m:t>𝑵</m:t>
                              </m:r>
                            </m:den>
                          </m:f>
                        </m:sup>
                      </m:sSup>
                    </m:oMath>
                  </m:oMathPara>
                </a14:m>
                <a:endParaRPr lang="zh-CN" altLang="en-US" b="1" dirty="0"/>
              </a:p>
            </p:txBody>
          </p:sp>
        </mc:Choice>
        <mc:Fallback xmlns="">
          <p:sp>
            <p:nvSpPr>
              <p:cNvPr id="19" name="文本框 18">
                <a:extLst>
                  <a:ext uri="{FF2B5EF4-FFF2-40B4-BE49-F238E27FC236}">
                    <a16:creationId xmlns:a16="http://schemas.microsoft.com/office/drawing/2014/main" id="{F3EABEAF-7713-3B97-E0CA-C7AE786256EF}"/>
                  </a:ext>
                </a:extLst>
              </p:cNvPr>
              <p:cNvSpPr txBox="1">
                <a:spLocks noRot="1" noChangeAspect="1" noMove="1" noResize="1" noEditPoints="1" noAdjustHandles="1" noChangeArrowheads="1" noChangeShapeType="1" noTextEdit="1"/>
              </p:cNvSpPr>
              <p:nvPr/>
            </p:nvSpPr>
            <p:spPr>
              <a:xfrm>
                <a:off x="4289751" y="1253003"/>
                <a:ext cx="1186317" cy="408573"/>
              </a:xfrm>
              <a:prstGeom prst="rect">
                <a:avLst/>
              </a:prstGeom>
              <a:blipFill>
                <a:blip r:embed="rId21"/>
                <a:stretch>
                  <a:fillRect/>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40903BA7-B57C-5B64-AC2F-2DCD1427F00F}"/>
              </a:ext>
            </a:extLst>
          </p:cNvPr>
          <p:cNvSpPr txBox="1"/>
          <p:nvPr/>
        </p:nvSpPr>
        <p:spPr>
          <a:xfrm>
            <a:off x="3506036" y="436337"/>
            <a:ext cx="1054186" cy="338554"/>
          </a:xfrm>
          <a:prstGeom prst="rect">
            <a:avLst/>
          </a:prstGeom>
          <a:noFill/>
        </p:spPr>
        <p:txBody>
          <a:bodyPr wrap="square" rtlCol="0">
            <a:spAutoFit/>
          </a:bodyPr>
          <a:lstStyle/>
          <a:p>
            <a:r>
              <a:rPr lang="en-US" altLang="zh-CN" sz="1600" b="1" dirty="0"/>
              <a:t>n = 1</a:t>
            </a:r>
            <a:endParaRPr lang="zh-CN" altLang="en-US" sz="1600" b="1" dirty="0"/>
          </a:p>
        </p:txBody>
      </p:sp>
      <p:sp>
        <p:nvSpPr>
          <p:cNvPr id="23" name="文本框 22">
            <a:extLst>
              <a:ext uri="{FF2B5EF4-FFF2-40B4-BE49-F238E27FC236}">
                <a16:creationId xmlns:a16="http://schemas.microsoft.com/office/drawing/2014/main" id="{BE66F5AD-5EEF-B300-ECC3-C05F87715FC4}"/>
              </a:ext>
            </a:extLst>
          </p:cNvPr>
          <p:cNvSpPr txBox="1"/>
          <p:nvPr/>
        </p:nvSpPr>
        <p:spPr>
          <a:xfrm>
            <a:off x="3658436" y="588737"/>
            <a:ext cx="1054186" cy="338554"/>
          </a:xfrm>
          <a:prstGeom prst="rect">
            <a:avLst/>
          </a:prstGeom>
          <a:noFill/>
        </p:spPr>
        <p:txBody>
          <a:bodyPr wrap="square" rtlCol="0">
            <a:spAutoFit/>
          </a:bodyPr>
          <a:lstStyle/>
          <a:p>
            <a:r>
              <a:rPr lang="en-US" altLang="zh-CN" sz="1600" b="1" dirty="0"/>
              <a:t>n = 2</a:t>
            </a:r>
            <a:endParaRPr lang="zh-CN" altLang="en-US" sz="1600" b="1" dirty="0"/>
          </a:p>
        </p:txBody>
      </p:sp>
      <p:sp>
        <p:nvSpPr>
          <p:cNvPr id="24" name="文本框 23">
            <a:extLst>
              <a:ext uri="{FF2B5EF4-FFF2-40B4-BE49-F238E27FC236}">
                <a16:creationId xmlns:a16="http://schemas.microsoft.com/office/drawing/2014/main" id="{9FF4FEE1-2616-5116-5E15-5865AD41B8DF}"/>
              </a:ext>
            </a:extLst>
          </p:cNvPr>
          <p:cNvSpPr txBox="1"/>
          <p:nvPr/>
        </p:nvSpPr>
        <p:spPr>
          <a:xfrm>
            <a:off x="3810836" y="741137"/>
            <a:ext cx="1054186" cy="338554"/>
          </a:xfrm>
          <a:prstGeom prst="rect">
            <a:avLst/>
          </a:prstGeom>
          <a:noFill/>
        </p:spPr>
        <p:txBody>
          <a:bodyPr wrap="square" rtlCol="0">
            <a:spAutoFit/>
          </a:bodyPr>
          <a:lstStyle/>
          <a:p>
            <a:r>
              <a:rPr lang="en-US" altLang="zh-CN" sz="1600" b="1" dirty="0"/>
              <a:t>n = 3</a:t>
            </a:r>
            <a:endParaRPr lang="zh-CN" altLang="en-US" sz="1600" b="1" dirty="0"/>
          </a:p>
        </p:txBody>
      </p:sp>
      <p:sp>
        <p:nvSpPr>
          <p:cNvPr id="26" name="文本框 25">
            <a:extLst>
              <a:ext uri="{FF2B5EF4-FFF2-40B4-BE49-F238E27FC236}">
                <a16:creationId xmlns:a16="http://schemas.microsoft.com/office/drawing/2014/main" id="{070C9722-F524-5CCC-6D53-4D298B3EA7FA}"/>
              </a:ext>
            </a:extLst>
          </p:cNvPr>
          <p:cNvSpPr txBox="1"/>
          <p:nvPr/>
        </p:nvSpPr>
        <p:spPr>
          <a:xfrm>
            <a:off x="3963236" y="893537"/>
            <a:ext cx="1054186" cy="338554"/>
          </a:xfrm>
          <a:prstGeom prst="rect">
            <a:avLst/>
          </a:prstGeom>
          <a:noFill/>
        </p:spPr>
        <p:txBody>
          <a:bodyPr wrap="square" rtlCol="0">
            <a:spAutoFit/>
          </a:bodyPr>
          <a:lstStyle/>
          <a:p>
            <a:r>
              <a:rPr lang="en-US" altLang="zh-CN" sz="1600" b="1" dirty="0"/>
              <a:t>n = 4</a:t>
            </a:r>
            <a:endParaRPr lang="zh-CN" altLang="en-US" sz="1600" b="1" dirty="0"/>
          </a:p>
        </p:txBody>
      </p:sp>
      <p:cxnSp>
        <p:nvCxnSpPr>
          <p:cNvPr id="28" name="连接符: 肘形 27">
            <a:extLst>
              <a:ext uri="{FF2B5EF4-FFF2-40B4-BE49-F238E27FC236}">
                <a16:creationId xmlns:a16="http://schemas.microsoft.com/office/drawing/2014/main" id="{60B276BE-D70B-FD57-153D-9768BE836971}"/>
              </a:ext>
            </a:extLst>
          </p:cNvPr>
          <p:cNvCxnSpPr>
            <a:cxnSpLocks/>
            <a:endCxn id="20" idx="0"/>
          </p:cNvCxnSpPr>
          <p:nvPr/>
        </p:nvCxnSpPr>
        <p:spPr>
          <a:xfrm>
            <a:off x="4056148" y="436337"/>
            <a:ext cx="1675151" cy="908006"/>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9" name="连接符: 肘形 28">
            <a:extLst>
              <a:ext uri="{FF2B5EF4-FFF2-40B4-BE49-F238E27FC236}">
                <a16:creationId xmlns:a16="http://schemas.microsoft.com/office/drawing/2014/main" id="{F752AD8A-952C-72EF-88F0-9F319F8B51A4}"/>
              </a:ext>
            </a:extLst>
          </p:cNvPr>
          <p:cNvCxnSpPr>
            <a:cxnSpLocks/>
            <a:endCxn id="20" idx="0"/>
          </p:cNvCxnSpPr>
          <p:nvPr/>
        </p:nvCxnSpPr>
        <p:spPr>
          <a:xfrm>
            <a:off x="4208548" y="588737"/>
            <a:ext cx="1522751" cy="755606"/>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30" name="连接符: 肘形 29">
            <a:extLst>
              <a:ext uri="{FF2B5EF4-FFF2-40B4-BE49-F238E27FC236}">
                <a16:creationId xmlns:a16="http://schemas.microsoft.com/office/drawing/2014/main" id="{B2FB87E5-AF41-8F8B-3369-6391FA3D6D5B}"/>
              </a:ext>
            </a:extLst>
          </p:cNvPr>
          <p:cNvCxnSpPr>
            <a:cxnSpLocks/>
            <a:endCxn id="20" idx="0"/>
          </p:cNvCxnSpPr>
          <p:nvPr/>
        </p:nvCxnSpPr>
        <p:spPr>
          <a:xfrm>
            <a:off x="4360948" y="741137"/>
            <a:ext cx="1370351" cy="603206"/>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31" name="连接符: 肘形 30">
            <a:extLst>
              <a:ext uri="{FF2B5EF4-FFF2-40B4-BE49-F238E27FC236}">
                <a16:creationId xmlns:a16="http://schemas.microsoft.com/office/drawing/2014/main" id="{9E2CFD8A-4D75-A63C-C706-7F926782A7C2}"/>
              </a:ext>
            </a:extLst>
          </p:cNvPr>
          <p:cNvCxnSpPr>
            <a:cxnSpLocks/>
            <a:endCxn id="20" idx="0"/>
          </p:cNvCxnSpPr>
          <p:nvPr/>
        </p:nvCxnSpPr>
        <p:spPr>
          <a:xfrm>
            <a:off x="4412776" y="897764"/>
            <a:ext cx="1318523" cy="446579"/>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39" name="连接符: 肘形 38">
            <a:extLst>
              <a:ext uri="{FF2B5EF4-FFF2-40B4-BE49-F238E27FC236}">
                <a16:creationId xmlns:a16="http://schemas.microsoft.com/office/drawing/2014/main" id="{B59EBC8B-A7EC-6415-8DC3-369A7B130925}"/>
              </a:ext>
            </a:extLst>
          </p:cNvPr>
          <p:cNvCxnSpPr>
            <a:cxnSpLocks/>
            <a:endCxn id="20" idx="0"/>
          </p:cNvCxnSpPr>
          <p:nvPr/>
        </p:nvCxnSpPr>
        <p:spPr>
          <a:xfrm>
            <a:off x="4519451" y="1092125"/>
            <a:ext cx="1211848" cy="252218"/>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40" name="文本框 39">
            <a:extLst>
              <a:ext uri="{FF2B5EF4-FFF2-40B4-BE49-F238E27FC236}">
                <a16:creationId xmlns:a16="http://schemas.microsoft.com/office/drawing/2014/main" id="{D35855B5-750F-4890-5994-2809F2EE79AE}"/>
              </a:ext>
            </a:extLst>
          </p:cNvPr>
          <p:cNvSpPr txBox="1"/>
          <p:nvPr/>
        </p:nvSpPr>
        <p:spPr>
          <a:xfrm>
            <a:off x="82277" y="1271193"/>
            <a:ext cx="3099049" cy="646331"/>
          </a:xfrm>
          <a:prstGeom prst="rect">
            <a:avLst/>
          </a:prstGeom>
          <a:noFill/>
        </p:spPr>
        <p:txBody>
          <a:bodyPr wrap="square" rtlCol="0">
            <a:spAutoFit/>
          </a:bodyPr>
          <a:lstStyle/>
          <a:p>
            <a:r>
              <a:rPr lang="en-US" altLang="zh-CN" b="1" dirty="0"/>
              <a:t>Reconstruction example:</a:t>
            </a:r>
          </a:p>
          <a:p>
            <a:r>
              <a:rPr lang="en-US" altLang="zh-CN" b="1" dirty="0"/>
              <a:t>5-Periodic ka-SPGR</a:t>
            </a:r>
            <a:endParaRPr lang="zh-CN" altLang="en-US" b="1" dirty="0"/>
          </a:p>
        </p:txBody>
      </p:sp>
      <p:sp>
        <p:nvSpPr>
          <p:cNvPr id="41" name="任意多边形: 形状 40">
            <a:extLst>
              <a:ext uri="{FF2B5EF4-FFF2-40B4-BE49-F238E27FC236}">
                <a16:creationId xmlns:a16="http://schemas.microsoft.com/office/drawing/2014/main" id="{98529B2C-7D18-7D2C-1E11-20B04A7119CA}"/>
              </a:ext>
            </a:extLst>
          </p:cNvPr>
          <p:cNvSpPr/>
          <p:nvPr/>
        </p:nvSpPr>
        <p:spPr>
          <a:xfrm>
            <a:off x="3050418" y="5149746"/>
            <a:ext cx="3489715" cy="1042838"/>
          </a:xfrm>
          <a:custGeom>
            <a:avLst/>
            <a:gdLst>
              <a:gd name="connsiteX0" fmla="*/ 0 w 2912166"/>
              <a:gd name="connsiteY0" fmla="*/ 0 h 1848679"/>
              <a:gd name="connsiteX1" fmla="*/ 278296 w 2912166"/>
              <a:gd name="connsiteY1" fmla="*/ 506896 h 1848679"/>
              <a:gd name="connsiteX2" fmla="*/ 536713 w 2912166"/>
              <a:gd name="connsiteY2" fmla="*/ 904461 h 1848679"/>
              <a:gd name="connsiteX3" fmla="*/ 934279 w 2912166"/>
              <a:gd name="connsiteY3" fmla="*/ 1302026 h 1848679"/>
              <a:gd name="connsiteX4" fmla="*/ 1401418 w 2912166"/>
              <a:gd name="connsiteY4" fmla="*/ 1610139 h 1848679"/>
              <a:gd name="connsiteX5" fmla="*/ 1838739 w 2912166"/>
              <a:gd name="connsiteY5" fmla="*/ 1739348 h 1848679"/>
              <a:gd name="connsiteX6" fmla="*/ 2256183 w 2912166"/>
              <a:gd name="connsiteY6" fmla="*/ 1808922 h 1848679"/>
              <a:gd name="connsiteX7" fmla="*/ 2623931 w 2912166"/>
              <a:gd name="connsiteY7" fmla="*/ 1828800 h 1848679"/>
              <a:gd name="connsiteX8" fmla="*/ 2912166 w 2912166"/>
              <a:gd name="connsiteY8" fmla="*/ 1848679 h 184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2166" h="1848679">
                <a:moveTo>
                  <a:pt x="0" y="0"/>
                </a:moveTo>
                <a:cubicBezTo>
                  <a:pt x="94422" y="178076"/>
                  <a:pt x="188844" y="356153"/>
                  <a:pt x="278296" y="506896"/>
                </a:cubicBezTo>
                <a:cubicBezTo>
                  <a:pt x="367748" y="657640"/>
                  <a:pt x="427383" y="771939"/>
                  <a:pt x="536713" y="904461"/>
                </a:cubicBezTo>
                <a:cubicBezTo>
                  <a:pt x="646043" y="1036983"/>
                  <a:pt x="790162" y="1184413"/>
                  <a:pt x="934279" y="1302026"/>
                </a:cubicBezTo>
                <a:cubicBezTo>
                  <a:pt x="1078396" y="1419639"/>
                  <a:pt x="1250675" y="1537252"/>
                  <a:pt x="1401418" y="1610139"/>
                </a:cubicBezTo>
                <a:cubicBezTo>
                  <a:pt x="1552161" y="1683026"/>
                  <a:pt x="1696278" y="1706217"/>
                  <a:pt x="1838739" y="1739348"/>
                </a:cubicBezTo>
                <a:cubicBezTo>
                  <a:pt x="1981200" y="1772479"/>
                  <a:pt x="2125318" y="1794013"/>
                  <a:pt x="2256183" y="1808922"/>
                </a:cubicBezTo>
                <a:cubicBezTo>
                  <a:pt x="2387048" y="1823831"/>
                  <a:pt x="2623931" y="1828800"/>
                  <a:pt x="2623931" y="1828800"/>
                </a:cubicBezTo>
                <a:lnTo>
                  <a:pt x="2912166" y="1848679"/>
                </a:lnTo>
              </a:path>
            </a:pathLst>
          </a:cu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dirty="0"/>
          </a:p>
        </p:txBody>
      </p:sp>
      <p:cxnSp>
        <p:nvCxnSpPr>
          <p:cNvPr id="42" name="直接箭头连接符 41">
            <a:extLst>
              <a:ext uri="{FF2B5EF4-FFF2-40B4-BE49-F238E27FC236}">
                <a16:creationId xmlns:a16="http://schemas.microsoft.com/office/drawing/2014/main" id="{73EAB2DA-26B1-676A-5D71-EDD8F75C3BA3}"/>
              </a:ext>
            </a:extLst>
          </p:cNvPr>
          <p:cNvCxnSpPr>
            <a:cxnSpLocks/>
          </p:cNvCxnSpPr>
          <p:nvPr/>
        </p:nvCxnSpPr>
        <p:spPr>
          <a:xfrm flipV="1">
            <a:off x="3000341" y="4939381"/>
            <a:ext cx="0" cy="135432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ABC0F645-4E72-7DE5-974A-DC22A80D0061}"/>
              </a:ext>
            </a:extLst>
          </p:cNvPr>
          <p:cNvCxnSpPr>
            <a:cxnSpLocks/>
          </p:cNvCxnSpPr>
          <p:nvPr/>
        </p:nvCxnSpPr>
        <p:spPr>
          <a:xfrm>
            <a:off x="3000341" y="6293703"/>
            <a:ext cx="447093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8" name="椭圆 117">
            <a:extLst>
              <a:ext uri="{FF2B5EF4-FFF2-40B4-BE49-F238E27FC236}">
                <a16:creationId xmlns:a16="http://schemas.microsoft.com/office/drawing/2014/main" id="{1425CAFD-E0EA-92EA-BB0E-9C44C511E2A0}"/>
              </a:ext>
            </a:extLst>
          </p:cNvPr>
          <p:cNvSpPr/>
          <p:nvPr/>
        </p:nvSpPr>
        <p:spPr>
          <a:xfrm>
            <a:off x="3506036" y="5498112"/>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235A4144-5193-FE8E-C5F3-027FB9EDF0F3}"/>
              </a:ext>
            </a:extLst>
          </p:cNvPr>
          <p:cNvSpPr/>
          <p:nvPr/>
        </p:nvSpPr>
        <p:spPr>
          <a:xfrm>
            <a:off x="4064489" y="5768099"/>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3FD06329-0A30-0523-BD3C-73E5EB822193}"/>
              </a:ext>
            </a:extLst>
          </p:cNvPr>
          <p:cNvSpPr/>
          <p:nvPr/>
        </p:nvSpPr>
        <p:spPr>
          <a:xfrm>
            <a:off x="4745156" y="6034340"/>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0AA5AECC-6BDF-9F7F-1AEC-0E673619259E}"/>
              </a:ext>
            </a:extLst>
          </p:cNvPr>
          <p:cNvSpPr/>
          <p:nvPr/>
        </p:nvSpPr>
        <p:spPr>
          <a:xfrm>
            <a:off x="5465970" y="6076935"/>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1CC47B02-72F3-1B77-70C1-AE4CE8C933F9}"/>
              </a:ext>
            </a:extLst>
          </p:cNvPr>
          <p:cNvSpPr/>
          <p:nvPr/>
        </p:nvSpPr>
        <p:spPr>
          <a:xfrm>
            <a:off x="6258115" y="6146972"/>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0" name="文本框 129">
            <a:extLst>
              <a:ext uri="{FF2B5EF4-FFF2-40B4-BE49-F238E27FC236}">
                <a16:creationId xmlns:a16="http://schemas.microsoft.com/office/drawing/2014/main" id="{9114DF93-EAA9-6D26-9016-FBB2CC582A38}"/>
              </a:ext>
            </a:extLst>
          </p:cNvPr>
          <p:cNvSpPr txBox="1"/>
          <p:nvPr/>
        </p:nvSpPr>
        <p:spPr>
          <a:xfrm>
            <a:off x="3466361" y="5169226"/>
            <a:ext cx="416127" cy="338354"/>
          </a:xfrm>
          <a:prstGeom prst="rect">
            <a:avLst/>
          </a:prstGeom>
          <a:noFill/>
        </p:spPr>
        <p:txBody>
          <a:bodyPr wrap="square" rtlCol="0">
            <a:spAutoFit/>
          </a:bodyPr>
          <a:lstStyle/>
          <a:p>
            <a:r>
              <a:rPr lang="en-US" altLang="zh-CN" sz="1600" b="1" dirty="0"/>
              <a:t>F</a:t>
            </a:r>
            <a:r>
              <a:rPr lang="en-US" altLang="zh-CN" sz="1050" b="1" dirty="0"/>
              <a:t>0</a:t>
            </a:r>
            <a:endParaRPr lang="zh-CN" altLang="en-US" sz="1600" b="1" dirty="0"/>
          </a:p>
        </p:txBody>
      </p:sp>
      <p:sp>
        <p:nvSpPr>
          <p:cNvPr id="131" name="文本框 130">
            <a:extLst>
              <a:ext uri="{FF2B5EF4-FFF2-40B4-BE49-F238E27FC236}">
                <a16:creationId xmlns:a16="http://schemas.microsoft.com/office/drawing/2014/main" id="{774DBA84-9631-8DD6-8F29-841A17B62D19}"/>
              </a:ext>
            </a:extLst>
          </p:cNvPr>
          <p:cNvSpPr txBox="1"/>
          <p:nvPr/>
        </p:nvSpPr>
        <p:spPr>
          <a:xfrm>
            <a:off x="4064489" y="5461072"/>
            <a:ext cx="416127" cy="338354"/>
          </a:xfrm>
          <a:prstGeom prst="rect">
            <a:avLst/>
          </a:prstGeom>
          <a:noFill/>
        </p:spPr>
        <p:txBody>
          <a:bodyPr wrap="square" rtlCol="0">
            <a:spAutoFit/>
          </a:bodyPr>
          <a:lstStyle/>
          <a:p>
            <a:r>
              <a:rPr lang="en-US" altLang="zh-CN" sz="1600" b="1" dirty="0"/>
              <a:t>F</a:t>
            </a:r>
            <a:r>
              <a:rPr lang="en-US" altLang="zh-CN" sz="1050" b="1" dirty="0"/>
              <a:t>1</a:t>
            </a:r>
            <a:endParaRPr lang="zh-CN" altLang="en-US" sz="1600" b="1" dirty="0"/>
          </a:p>
        </p:txBody>
      </p:sp>
      <p:sp>
        <p:nvSpPr>
          <p:cNvPr id="132" name="文本框 131">
            <a:extLst>
              <a:ext uri="{FF2B5EF4-FFF2-40B4-BE49-F238E27FC236}">
                <a16:creationId xmlns:a16="http://schemas.microsoft.com/office/drawing/2014/main" id="{9F6E0D45-8979-71D4-2C29-8813ADE7CEFB}"/>
              </a:ext>
            </a:extLst>
          </p:cNvPr>
          <p:cNvSpPr txBox="1"/>
          <p:nvPr/>
        </p:nvSpPr>
        <p:spPr>
          <a:xfrm>
            <a:off x="4753599" y="5679422"/>
            <a:ext cx="416127" cy="338354"/>
          </a:xfrm>
          <a:prstGeom prst="rect">
            <a:avLst/>
          </a:prstGeom>
          <a:noFill/>
        </p:spPr>
        <p:txBody>
          <a:bodyPr wrap="square" rtlCol="0">
            <a:spAutoFit/>
          </a:bodyPr>
          <a:lstStyle/>
          <a:p>
            <a:r>
              <a:rPr lang="en-US" altLang="zh-CN" sz="1600" b="1" dirty="0"/>
              <a:t>F</a:t>
            </a:r>
            <a:r>
              <a:rPr lang="en-US" altLang="zh-CN" sz="1050" b="1" dirty="0"/>
              <a:t>2</a:t>
            </a:r>
            <a:endParaRPr lang="zh-CN" altLang="en-US" sz="1600" b="1" dirty="0"/>
          </a:p>
        </p:txBody>
      </p:sp>
      <p:sp>
        <p:nvSpPr>
          <p:cNvPr id="133" name="文本框 132">
            <a:extLst>
              <a:ext uri="{FF2B5EF4-FFF2-40B4-BE49-F238E27FC236}">
                <a16:creationId xmlns:a16="http://schemas.microsoft.com/office/drawing/2014/main" id="{6CA07311-790F-69FA-BB6E-F5B533F70818}"/>
              </a:ext>
            </a:extLst>
          </p:cNvPr>
          <p:cNvSpPr txBox="1"/>
          <p:nvPr/>
        </p:nvSpPr>
        <p:spPr>
          <a:xfrm>
            <a:off x="5481791" y="5753508"/>
            <a:ext cx="416127" cy="338354"/>
          </a:xfrm>
          <a:prstGeom prst="rect">
            <a:avLst/>
          </a:prstGeom>
          <a:noFill/>
        </p:spPr>
        <p:txBody>
          <a:bodyPr wrap="square" rtlCol="0">
            <a:spAutoFit/>
          </a:bodyPr>
          <a:lstStyle/>
          <a:p>
            <a:r>
              <a:rPr lang="en-US" altLang="zh-CN" sz="1600" b="1" dirty="0"/>
              <a:t>F</a:t>
            </a:r>
            <a:r>
              <a:rPr lang="en-US" altLang="zh-CN" sz="1050" b="1" dirty="0"/>
              <a:t>3</a:t>
            </a:r>
            <a:endParaRPr lang="zh-CN" altLang="en-US" sz="1600" b="1" dirty="0"/>
          </a:p>
        </p:txBody>
      </p:sp>
      <p:sp>
        <p:nvSpPr>
          <p:cNvPr id="134" name="文本框 133">
            <a:extLst>
              <a:ext uri="{FF2B5EF4-FFF2-40B4-BE49-F238E27FC236}">
                <a16:creationId xmlns:a16="http://schemas.microsoft.com/office/drawing/2014/main" id="{B6F142E1-9E27-DD9F-EA09-41EB8FCE4824}"/>
              </a:ext>
            </a:extLst>
          </p:cNvPr>
          <p:cNvSpPr txBox="1"/>
          <p:nvPr/>
        </p:nvSpPr>
        <p:spPr>
          <a:xfrm>
            <a:off x="6255899" y="5796986"/>
            <a:ext cx="416127" cy="338354"/>
          </a:xfrm>
          <a:prstGeom prst="rect">
            <a:avLst/>
          </a:prstGeom>
          <a:noFill/>
        </p:spPr>
        <p:txBody>
          <a:bodyPr wrap="square" rtlCol="0">
            <a:spAutoFit/>
          </a:bodyPr>
          <a:lstStyle/>
          <a:p>
            <a:r>
              <a:rPr lang="en-US" altLang="zh-CN" sz="1600" b="1" dirty="0"/>
              <a:t>F</a:t>
            </a:r>
            <a:r>
              <a:rPr lang="en-US" altLang="zh-CN" sz="1050" b="1" dirty="0"/>
              <a:t>4</a:t>
            </a:r>
            <a:endParaRPr lang="zh-CN" altLang="en-US" sz="1600" b="1" dirty="0"/>
          </a:p>
        </p:txBody>
      </p:sp>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44EA37AE-00A7-1330-2ADA-46F01B0374AF}"/>
                  </a:ext>
                </a:extLst>
              </p:cNvPr>
              <p:cNvSpPr txBox="1"/>
              <p:nvPr/>
            </p:nvSpPr>
            <p:spPr>
              <a:xfrm>
                <a:off x="5522524" y="5233713"/>
                <a:ext cx="2060678" cy="493981"/>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𝐴</m:t>
                      </m:r>
                      <m:r>
                        <a:rPr lang="en-US" altLang="zh-CN" sz="1800" b="0" i="1" smtClean="0">
                          <a:solidFill>
                            <a:schemeClr val="tx1"/>
                          </a:solidFill>
                          <a:latin typeface="Cambria Math" panose="02040503050406030204" pitchFamily="18" charset="0"/>
                        </a:rPr>
                        <m:t> </m:t>
                      </m:r>
                      <m:sSup>
                        <m:sSupPr>
                          <m:ctrlPr>
                            <a:rPr lang="en-US" altLang="zh-CN" sz="1800" b="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𝑒</m:t>
                          </m:r>
                        </m:e>
                        <m:sup>
                          <m:r>
                            <a:rPr lang="en-US" altLang="zh-CN" sz="1800" b="0" i="1" smtClean="0">
                              <a:solidFill>
                                <a:schemeClr val="tx1"/>
                              </a:solidFill>
                              <a:latin typeface="Cambria Math" panose="02040503050406030204" pitchFamily="18" charset="0"/>
                            </a:rPr>
                            <m:t>− </m:t>
                          </m:r>
                          <m:f>
                            <m:fPr>
                              <m:ctrlPr>
                                <a:rPr lang="en-US" altLang="zh-CN" sz="1800" b="0" i="1" smtClean="0">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𝑇𝐸</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𝐹</m:t>
                              </m:r>
                              <m:r>
                                <a:rPr lang="en-US" altLang="zh-CN" sz="1800" b="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rPr>
                                <m:t>𝑇𝑅</m:t>
                              </m:r>
                            </m:num>
                            <m:den>
                              <m:r>
                                <a:rPr lang="en-US" altLang="zh-CN" sz="1800" b="0" i="1" smtClean="0">
                                  <a:solidFill>
                                    <a:schemeClr val="tx1"/>
                                  </a:solidFill>
                                  <a:latin typeface="Cambria Math" panose="02040503050406030204" pitchFamily="18" charset="0"/>
                                </a:rPr>
                                <m:t>𝑇</m:t>
                              </m:r>
                              <m:r>
                                <a:rPr lang="en-US" altLang="zh-CN" sz="1800" b="0" i="1" smtClean="0">
                                  <a:solidFill>
                                    <a:schemeClr val="tx1"/>
                                  </a:solidFill>
                                  <a:latin typeface="Cambria Math" panose="02040503050406030204" pitchFamily="18" charset="0"/>
                                </a:rPr>
                                <m:t>2∗</m:t>
                              </m:r>
                            </m:den>
                          </m:f>
                          <m:r>
                            <a:rPr lang="en-US" altLang="zh-CN" sz="1800" b="0" i="1" smtClean="0">
                              <a:solidFill>
                                <a:schemeClr val="tx1"/>
                              </a:solidFill>
                              <a:latin typeface="Cambria Math" panose="02040503050406030204" pitchFamily="18" charset="0"/>
                            </a:rPr>
                            <m:t> </m:t>
                          </m:r>
                        </m:sup>
                      </m:sSup>
                    </m:oMath>
                  </m:oMathPara>
                </a14:m>
                <a:endParaRPr lang="zh-CN" altLang="en-US" dirty="0"/>
              </a:p>
            </p:txBody>
          </p:sp>
        </mc:Choice>
        <mc:Fallback xmlns="">
          <p:sp>
            <p:nvSpPr>
              <p:cNvPr id="136" name="文本框 135">
                <a:extLst>
                  <a:ext uri="{FF2B5EF4-FFF2-40B4-BE49-F238E27FC236}">
                    <a16:creationId xmlns:a16="http://schemas.microsoft.com/office/drawing/2014/main" id="{44EA37AE-00A7-1330-2ADA-46F01B0374AF}"/>
                  </a:ext>
                </a:extLst>
              </p:cNvPr>
              <p:cNvSpPr txBox="1">
                <a:spLocks noRot="1" noChangeAspect="1" noMove="1" noResize="1" noEditPoints="1" noAdjustHandles="1" noChangeArrowheads="1" noChangeShapeType="1" noTextEdit="1"/>
              </p:cNvSpPr>
              <p:nvPr/>
            </p:nvSpPr>
            <p:spPr>
              <a:xfrm>
                <a:off x="5522524" y="5233713"/>
                <a:ext cx="2060678" cy="493981"/>
              </a:xfrm>
              <a:prstGeom prst="rect">
                <a:avLst/>
              </a:prstGeom>
              <a:blipFill>
                <a:blip r:embed="rId22"/>
                <a:stretch>
                  <a:fillRect/>
                </a:stretch>
              </a:blipFill>
              <a:ln>
                <a:solidFill>
                  <a:srgbClr val="FF0000"/>
                </a:solidFill>
              </a:ln>
            </p:spPr>
            <p:txBody>
              <a:bodyPr/>
              <a:lstStyle/>
              <a:p>
                <a:r>
                  <a:rPr lang="zh-CN" altLang="en-US">
                    <a:noFill/>
                  </a:rPr>
                  <a:t> </a:t>
                </a:r>
              </a:p>
            </p:txBody>
          </p:sp>
        </mc:Fallback>
      </mc:AlternateContent>
      <p:pic>
        <p:nvPicPr>
          <p:cNvPr id="137" name="图片 136" descr="电脑屏幕的照片&#10;&#10;低可信度描述已自动生成">
            <a:extLst>
              <a:ext uri="{FF2B5EF4-FFF2-40B4-BE49-F238E27FC236}">
                <a16:creationId xmlns:a16="http://schemas.microsoft.com/office/drawing/2014/main" id="{52EF13DD-B5CB-35EC-D321-79B3967D0AF3}"/>
              </a:ext>
            </a:extLst>
          </p:cNvPr>
          <p:cNvPicPr>
            <a:picLocks noChangeAspect="1"/>
          </p:cNvPicPr>
          <p:nvPr/>
        </p:nvPicPr>
        <p:blipFill rotWithShape="1">
          <a:blip r:embed="rId20">
            <a:extLst>
              <a:ext uri="{28A0092B-C50C-407E-A947-70E740481C1C}">
                <a14:useLocalDpi xmlns:a14="http://schemas.microsoft.com/office/drawing/2010/main" val="0"/>
              </a:ext>
            </a:extLst>
          </a:blip>
          <a:srcRect l="18064" t="9152" r="15298" b="10768"/>
          <a:stretch/>
        </p:blipFill>
        <p:spPr>
          <a:xfrm>
            <a:off x="2829957" y="588737"/>
            <a:ext cx="645568" cy="659116"/>
          </a:xfrm>
          <a:prstGeom prst="rect">
            <a:avLst/>
          </a:prstGeom>
          <a:ln>
            <a:solidFill>
              <a:schemeClr val="bg1"/>
            </a:solidFill>
          </a:ln>
        </p:spPr>
      </p:pic>
      <p:pic>
        <p:nvPicPr>
          <p:cNvPr id="138" name="图片 137" descr="电脑屏幕的照片&#10;&#10;低可信度描述已自动生成">
            <a:extLst>
              <a:ext uri="{FF2B5EF4-FFF2-40B4-BE49-F238E27FC236}">
                <a16:creationId xmlns:a16="http://schemas.microsoft.com/office/drawing/2014/main" id="{22BDE2C0-1FC3-1501-B671-303D82B2A937}"/>
              </a:ext>
            </a:extLst>
          </p:cNvPr>
          <p:cNvPicPr>
            <a:picLocks noChangeAspect="1"/>
          </p:cNvPicPr>
          <p:nvPr/>
        </p:nvPicPr>
        <p:blipFill rotWithShape="1">
          <a:blip r:embed="rId20">
            <a:extLst>
              <a:ext uri="{28A0092B-C50C-407E-A947-70E740481C1C}">
                <a14:useLocalDpi xmlns:a14="http://schemas.microsoft.com/office/drawing/2010/main" val="0"/>
              </a:ext>
            </a:extLst>
          </a:blip>
          <a:srcRect l="18064" t="9152" r="15298" b="10768"/>
          <a:stretch/>
        </p:blipFill>
        <p:spPr>
          <a:xfrm>
            <a:off x="2982357" y="741137"/>
            <a:ext cx="645568" cy="659116"/>
          </a:xfrm>
          <a:prstGeom prst="rect">
            <a:avLst/>
          </a:prstGeom>
          <a:ln>
            <a:solidFill>
              <a:schemeClr val="bg1"/>
            </a:solidFill>
          </a:ln>
        </p:spPr>
      </p:pic>
      <p:pic>
        <p:nvPicPr>
          <p:cNvPr id="139" name="图片 138" descr="电脑屏幕的照片&#10;&#10;低可信度描述已自动生成">
            <a:extLst>
              <a:ext uri="{FF2B5EF4-FFF2-40B4-BE49-F238E27FC236}">
                <a16:creationId xmlns:a16="http://schemas.microsoft.com/office/drawing/2014/main" id="{31C02821-3C4F-9413-33B4-4919EE7FBB50}"/>
              </a:ext>
            </a:extLst>
          </p:cNvPr>
          <p:cNvPicPr>
            <a:picLocks noChangeAspect="1"/>
          </p:cNvPicPr>
          <p:nvPr/>
        </p:nvPicPr>
        <p:blipFill rotWithShape="1">
          <a:blip r:embed="rId20">
            <a:extLst>
              <a:ext uri="{28A0092B-C50C-407E-A947-70E740481C1C}">
                <a14:useLocalDpi xmlns:a14="http://schemas.microsoft.com/office/drawing/2010/main" val="0"/>
              </a:ext>
            </a:extLst>
          </a:blip>
          <a:srcRect l="18064" t="9152" r="15298" b="10768"/>
          <a:stretch/>
        </p:blipFill>
        <p:spPr>
          <a:xfrm>
            <a:off x="3134757" y="893537"/>
            <a:ext cx="645568" cy="659116"/>
          </a:xfrm>
          <a:prstGeom prst="rect">
            <a:avLst/>
          </a:prstGeom>
          <a:ln>
            <a:solidFill>
              <a:schemeClr val="bg1"/>
            </a:solidFill>
          </a:ln>
        </p:spPr>
      </p:pic>
      <p:pic>
        <p:nvPicPr>
          <p:cNvPr id="140" name="图片 139" descr="电脑屏幕的照片&#10;&#10;低可信度描述已自动生成">
            <a:extLst>
              <a:ext uri="{FF2B5EF4-FFF2-40B4-BE49-F238E27FC236}">
                <a16:creationId xmlns:a16="http://schemas.microsoft.com/office/drawing/2014/main" id="{72002752-3B1F-3911-61D8-445C2D30647B}"/>
              </a:ext>
            </a:extLst>
          </p:cNvPr>
          <p:cNvPicPr>
            <a:picLocks noChangeAspect="1"/>
          </p:cNvPicPr>
          <p:nvPr/>
        </p:nvPicPr>
        <p:blipFill rotWithShape="1">
          <a:blip r:embed="rId20">
            <a:extLst>
              <a:ext uri="{28A0092B-C50C-407E-A947-70E740481C1C}">
                <a14:useLocalDpi xmlns:a14="http://schemas.microsoft.com/office/drawing/2010/main" val="0"/>
              </a:ext>
            </a:extLst>
          </a:blip>
          <a:srcRect l="18064" t="9152" r="15298" b="10768"/>
          <a:stretch/>
        </p:blipFill>
        <p:spPr>
          <a:xfrm>
            <a:off x="3287157" y="1045937"/>
            <a:ext cx="645568" cy="659116"/>
          </a:xfrm>
          <a:prstGeom prst="rect">
            <a:avLst/>
          </a:prstGeom>
          <a:ln>
            <a:solidFill>
              <a:schemeClr val="bg1"/>
            </a:solidFill>
          </a:ln>
        </p:spPr>
      </p:pic>
      <p:sp>
        <p:nvSpPr>
          <p:cNvPr id="146" name="文本框 145">
            <a:extLst>
              <a:ext uri="{FF2B5EF4-FFF2-40B4-BE49-F238E27FC236}">
                <a16:creationId xmlns:a16="http://schemas.microsoft.com/office/drawing/2014/main" id="{035BB241-ECE6-1CC6-5130-662C67103EB6}"/>
              </a:ext>
            </a:extLst>
          </p:cNvPr>
          <p:cNvSpPr txBox="1"/>
          <p:nvPr/>
        </p:nvSpPr>
        <p:spPr>
          <a:xfrm>
            <a:off x="552349" y="5064436"/>
            <a:ext cx="2953687" cy="338554"/>
          </a:xfrm>
          <a:prstGeom prst="rect">
            <a:avLst/>
          </a:prstGeom>
          <a:noFill/>
        </p:spPr>
        <p:txBody>
          <a:bodyPr wrap="square" rtlCol="0">
            <a:spAutoFit/>
          </a:bodyPr>
          <a:lstStyle/>
          <a:p>
            <a:pPr algn="ctr"/>
            <a:r>
              <a:rPr lang="en-US" altLang="zh-CN" sz="1600" b="1" dirty="0"/>
              <a:t>F-state magnitude </a:t>
            </a:r>
            <a:endParaRPr lang="zh-CN" altLang="en-US" sz="1600" b="1" dirty="0"/>
          </a:p>
        </p:txBody>
      </p:sp>
      <p:sp>
        <p:nvSpPr>
          <p:cNvPr id="147" name="文本框 146">
            <a:extLst>
              <a:ext uri="{FF2B5EF4-FFF2-40B4-BE49-F238E27FC236}">
                <a16:creationId xmlns:a16="http://schemas.microsoft.com/office/drawing/2014/main" id="{403B4D5E-E40D-B4A2-9786-80A98901473C}"/>
              </a:ext>
            </a:extLst>
          </p:cNvPr>
          <p:cNvSpPr txBox="1"/>
          <p:nvPr/>
        </p:nvSpPr>
        <p:spPr>
          <a:xfrm>
            <a:off x="7372255" y="6085111"/>
            <a:ext cx="862616" cy="338554"/>
          </a:xfrm>
          <a:prstGeom prst="rect">
            <a:avLst/>
          </a:prstGeom>
          <a:noFill/>
        </p:spPr>
        <p:txBody>
          <a:bodyPr wrap="square" rtlCol="0">
            <a:spAutoFit/>
          </a:bodyPr>
          <a:lstStyle/>
          <a:p>
            <a:pPr algn="ctr"/>
            <a:r>
              <a:rPr lang="en-US" altLang="zh-CN" sz="1600" b="1" dirty="0"/>
              <a:t>Time </a:t>
            </a:r>
            <a:endParaRPr lang="zh-CN" altLang="en-US" sz="1600" b="1" dirty="0"/>
          </a:p>
        </p:txBody>
      </p:sp>
    </p:spTree>
    <p:extLst>
      <p:ext uri="{BB962C8B-B14F-4D97-AF65-F5344CB8AC3E}">
        <p14:creationId xmlns:p14="http://schemas.microsoft.com/office/powerpoint/2010/main" val="353703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DD59ED-8273-9FE0-75F6-DBCC45773E42}"/>
              </a:ext>
            </a:extLst>
          </p:cNvPr>
          <p:cNvSpPr>
            <a:spLocks noGrp="1"/>
          </p:cNvSpPr>
          <p:nvPr>
            <p:ph type="body" sz="quarter" idx="10"/>
          </p:nvPr>
        </p:nvSpPr>
        <p:spPr/>
        <p:txBody>
          <a:bodyPr/>
          <a:lstStyle/>
          <a:p>
            <a:r>
              <a:rPr lang="en-US" altLang="zh-CN" dirty="0"/>
              <a:t>Theory </a:t>
            </a:r>
          </a:p>
          <a:p>
            <a:r>
              <a:rPr lang="en-US" altLang="zh-CN" dirty="0"/>
              <a:t>N-periodic ka-SPGR</a:t>
            </a:r>
            <a:endParaRPr lang="zh-CN" altLang="en-US" dirty="0"/>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71FE2A35-8F19-D7E8-0764-AF055814DB47}"/>
                  </a:ext>
                </a:extLst>
              </p:cNvPr>
              <p:cNvSpPr/>
              <p:nvPr/>
            </p:nvSpPr>
            <p:spPr>
              <a:xfrm>
                <a:off x="5522524" y="1344343"/>
                <a:ext cx="417550" cy="340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CN" altLang="en-US" b="1" i="1" dirty="0">
                          <a:latin typeface="Cambria Math" panose="02040503050406030204" pitchFamily="18" charset="0"/>
                        </a:rPr>
                        <m:t>∑</m:t>
                      </m:r>
                    </m:oMath>
                  </m:oMathPara>
                </a14:m>
                <a:endParaRPr lang="zh-CN" altLang="en-US" b="1" dirty="0"/>
              </a:p>
            </p:txBody>
          </p:sp>
        </mc:Choice>
        <mc:Fallback xmlns="">
          <p:sp>
            <p:nvSpPr>
              <p:cNvPr id="20" name="矩形 19">
                <a:extLst>
                  <a:ext uri="{FF2B5EF4-FFF2-40B4-BE49-F238E27FC236}">
                    <a16:creationId xmlns:a16="http://schemas.microsoft.com/office/drawing/2014/main" id="{71FE2A35-8F19-D7E8-0764-AF055814DB47}"/>
                  </a:ext>
                </a:extLst>
              </p:cNvPr>
              <p:cNvSpPr>
                <a:spLocks noRot="1" noChangeAspect="1" noMove="1" noResize="1" noEditPoints="1" noAdjustHandles="1" noChangeArrowheads="1" noChangeShapeType="1" noTextEdit="1"/>
              </p:cNvSpPr>
              <p:nvPr/>
            </p:nvSpPr>
            <p:spPr>
              <a:xfrm>
                <a:off x="5522524" y="1344343"/>
                <a:ext cx="417550" cy="340990"/>
              </a:xfrm>
              <a:prstGeom prst="rect">
                <a:avLst/>
              </a:prstGeom>
              <a:blipFill>
                <a:blip r:embed="rId3"/>
                <a:stretch>
                  <a:fillRect b="-16949"/>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0D68BD21-791E-1CF2-F9C7-740D99F8E7E0}"/>
              </a:ext>
            </a:extLst>
          </p:cNvPr>
          <p:cNvSpPr txBox="1"/>
          <p:nvPr/>
        </p:nvSpPr>
        <p:spPr>
          <a:xfrm>
            <a:off x="2145281" y="2010387"/>
            <a:ext cx="691293" cy="338354"/>
          </a:xfrm>
          <a:prstGeom prst="rect">
            <a:avLst/>
          </a:prstGeom>
          <a:noFill/>
        </p:spPr>
        <p:txBody>
          <a:bodyPr wrap="square" rtlCol="0">
            <a:spAutoFit/>
          </a:bodyPr>
          <a:lstStyle/>
          <a:p>
            <a:r>
              <a:rPr lang="en-US" altLang="zh-CN" sz="1600" b="1" dirty="0"/>
              <a:t>F = 0</a:t>
            </a:r>
            <a:endParaRPr lang="zh-CN" altLang="en-US" sz="1600" b="1" dirty="0"/>
          </a:p>
        </p:txBody>
      </p:sp>
      <p:sp>
        <p:nvSpPr>
          <p:cNvPr id="33" name="文本框 32">
            <a:extLst>
              <a:ext uri="{FF2B5EF4-FFF2-40B4-BE49-F238E27FC236}">
                <a16:creationId xmlns:a16="http://schemas.microsoft.com/office/drawing/2014/main" id="{D4B9AF65-6EB3-75EA-0B3C-C36551AB041E}"/>
              </a:ext>
            </a:extLst>
          </p:cNvPr>
          <p:cNvSpPr txBox="1"/>
          <p:nvPr/>
        </p:nvSpPr>
        <p:spPr>
          <a:xfrm>
            <a:off x="5991082" y="1201612"/>
            <a:ext cx="1992295" cy="584775"/>
          </a:xfrm>
          <a:prstGeom prst="rect">
            <a:avLst/>
          </a:prstGeom>
          <a:noFill/>
        </p:spPr>
        <p:txBody>
          <a:bodyPr wrap="square" rtlCol="0">
            <a:spAutoFit/>
          </a:bodyPr>
          <a:lstStyle/>
          <a:p>
            <a:pPr algn="ctr"/>
            <a:r>
              <a:rPr lang="en-US" altLang="zh-CN" sz="1600" b="1" dirty="0"/>
              <a:t>Correct for </a:t>
            </a:r>
          </a:p>
          <a:p>
            <a:pPr algn="ctr"/>
            <a:r>
              <a:rPr lang="en-US" altLang="zh-CN" sz="1600" b="1" dirty="0"/>
              <a:t>phase modulation </a:t>
            </a:r>
            <a:endParaRPr lang="zh-CN" altLang="en-US" sz="1600" b="1" dirty="0"/>
          </a:p>
        </p:txBody>
      </p:sp>
      <p:pic>
        <p:nvPicPr>
          <p:cNvPr id="34" name="图片 33" descr="灯光下有许多人&#10;&#10;低可信度描述已自动生成">
            <a:extLst>
              <a:ext uri="{FF2B5EF4-FFF2-40B4-BE49-F238E27FC236}">
                <a16:creationId xmlns:a16="http://schemas.microsoft.com/office/drawing/2014/main" id="{35C4D5AE-F51F-206A-21BC-5D3885E45911}"/>
              </a:ext>
            </a:extLst>
          </p:cNvPr>
          <p:cNvPicPr>
            <a:picLocks noChangeAspect="1"/>
          </p:cNvPicPr>
          <p:nvPr/>
        </p:nvPicPr>
        <p:blipFill rotWithShape="1">
          <a:blip r:embed="rId4">
            <a:extLst>
              <a:ext uri="{28A0092B-C50C-407E-A947-70E740481C1C}">
                <a14:useLocalDpi xmlns:a14="http://schemas.microsoft.com/office/drawing/2010/main" val="0"/>
              </a:ext>
            </a:extLst>
          </a:blip>
          <a:srcRect l="5186"/>
          <a:stretch/>
        </p:blipFill>
        <p:spPr>
          <a:xfrm>
            <a:off x="2345996" y="2317356"/>
            <a:ext cx="835330" cy="783005"/>
          </a:xfrm>
          <a:prstGeom prst="rect">
            <a:avLst/>
          </a:prstGeom>
        </p:spPr>
      </p:pic>
      <p:pic>
        <p:nvPicPr>
          <p:cNvPr id="35" name="图片 34" descr="图片包含 游戏机, 星星, 水果, 夜空&#10;&#10;描述已自动生成">
            <a:extLst>
              <a:ext uri="{FF2B5EF4-FFF2-40B4-BE49-F238E27FC236}">
                <a16:creationId xmlns:a16="http://schemas.microsoft.com/office/drawing/2014/main" id="{59B40CC5-75D8-5F48-1209-DA1D59652A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8574" y="2303362"/>
            <a:ext cx="834559" cy="795557"/>
          </a:xfrm>
          <a:prstGeom prst="rect">
            <a:avLst/>
          </a:prstGeom>
        </p:spPr>
      </p:pic>
      <p:pic>
        <p:nvPicPr>
          <p:cNvPr id="36" name="图片 35" descr="夜空下的树&#10;&#10;低可信度描述已自动生成">
            <a:extLst>
              <a:ext uri="{FF2B5EF4-FFF2-40B4-BE49-F238E27FC236}">
                <a16:creationId xmlns:a16="http://schemas.microsoft.com/office/drawing/2014/main" id="{2F79F052-8B6C-3148-7FCC-9786368D31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6946" y="2296819"/>
            <a:ext cx="854876" cy="790850"/>
          </a:xfrm>
          <a:prstGeom prst="rect">
            <a:avLst/>
          </a:prstGeom>
        </p:spPr>
      </p:pic>
      <p:pic>
        <p:nvPicPr>
          <p:cNvPr id="37" name="图片 36" descr="图片包含 游戏机, 星星, 夜空&#10;&#10;描述已自动生成">
            <a:extLst>
              <a:ext uri="{FF2B5EF4-FFF2-40B4-BE49-F238E27FC236}">
                <a16:creationId xmlns:a16="http://schemas.microsoft.com/office/drawing/2014/main" id="{89CEA1BF-5D83-E3EE-7456-7F5A6BA37E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6343" y="2285542"/>
            <a:ext cx="863953" cy="786143"/>
          </a:xfrm>
          <a:prstGeom prst="rect">
            <a:avLst/>
          </a:prstGeom>
        </p:spPr>
      </p:pic>
      <p:pic>
        <p:nvPicPr>
          <p:cNvPr id="38" name="图片 37" descr="图片包含 游戏机, 星星&#10;&#10;描述已自动生成">
            <a:extLst>
              <a:ext uri="{FF2B5EF4-FFF2-40B4-BE49-F238E27FC236}">
                <a16:creationId xmlns:a16="http://schemas.microsoft.com/office/drawing/2014/main" id="{59E76414-83A9-9705-F17A-977A68EAABA6}"/>
              </a:ext>
            </a:extLst>
          </p:cNvPr>
          <p:cNvPicPr>
            <a:picLocks noChangeAspect="1"/>
          </p:cNvPicPr>
          <p:nvPr/>
        </p:nvPicPr>
        <p:blipFill rotWithShape="1">
          <a:blip r:embed="rId8">
            <a:extLst>
              <a:ext uri="{28A0092B-C50C-407E-A947-70E740481C1C}">
                <a14:useLocalDpi xmlns:a14="http://schemas.microsoft.com/office/drawing/2010/main" val="0"/>
              </a:ext>
            </a:extLst>
          </a:blip>
          <a:srcRect r="8582"/>
          <a:stretch/>
        </p:blipFill>
        <p:spPr>
          <a:xfrm>
            <a:off x="7313537" y="2285541"/>
            <a:ext cx="828657" cy="778297"/>
          </a:xfrm>
          <a:prstGeom prst="rect">
            <a:avLst/>
          </a:prstGeom>
        </p:spPr>
      </p:pic>
      <p:sp>
        <p:nvSpPr>
          <p:cNvPr id="50" name="文本框 49">
            <a:extLst>
              <a:ext uri="{FF2B5EF4-FFF2-40B4-BE49-F238E27FC236}">
                <a16:creationId xmlns:a16="http://schemas.microsoft.com/office/drawing/2014/main" id="{7096EE34-D006-9A18-C4AD-E99D97F060E5}"/>
              </a:ext>
            </a:extLst>
          </p:cNvPr>
          <p:cNvSpPr txBox="1"/>
          <p:nvPr/>
        </p:nvSpPr>
        <p:spPr>
          <a:xfrm>
            <a:off x="3373196" y="1997117"/>
            <a:ext cx="691293" cy="338354"/>
          </a:xfrm>
          <a:prstGeom prst="rect">
            <a:avLst/>
          </a:prstGeom>
          <a:noFill/>
        </p:spPr>
        <p:txBody>
          <a:bodyPr wrap="square" rtlCol="0">
            <a:spAutoFit/>
          </a:bodyPr>
          <a:lstStyle/>
          <a:p>
            <a:r>
              <a:rPr lang="en-US" altLang="zh-CN" sz="1600" b="1" dirty="0"/>
              <a:t>F = 1</a:t>
            </a:r>
            <a:endParaRPr lang="zh-CN" altLang="en-US" sz="1600" b="1" dirty="0"/>
          </a:p>
        </p:txBody>
      </p:sp>
      <p:sp>
        <p:nvSpPr>
          <p:cNvPr id="51" name="文本框 50">
            <a:extLst>
              <a:ext uri="{FF2B5EF4-FFF2-40B4-BE49-F238E27FC236}">
                <a16:creationId xmlns:a16="http://schemas.microsoft.com/office/drawing/2014/main" id="{0FCE55D2-4B9E-4B77-DC44-4F6066235305}"/>
              </a:ext>
            </a:extLst>
          </p:cNvPr>
          <p:cNvSpPr txBox="1"/>
          <p:nvPr/>
        </p:nvSpPr>
        <p:spPr>
          <a:xfrm>
            <a:off x="4528139" y="1985654"/>
            <a:ext cx="691293" cy="338354"/>
          </a:xfrm>
          <a:prstGeom prst="rect">
            <a:avLst/>
          </a:prstGeom>
          <a:noFill/>
        </p:spPr>
        <p:txBody>
          <a:bodyPr wrap="square" rtlCol="0">
            <a:spAutoFit/>
          </a:bodyPr>
          <a:lstStyle/>
          <a:p>
            <a:r>
              <a:rPr lang="en-US" altLang="zh-CN" sz="1600" b="1" dirty="0"/>
              <a:t>F = 2</a:t>
            </a:r>
            <a:endParaRPr lang="zh-CN" altLang="en-US" sz="1600" b="1" dirty="0"/>
          </a:p>
        </p:txBody>
      </p:sp>
      <p:sp>
        <p:nvSpPr>
          <p:cNvPr id="52" name="文本框 51">
            <a:extLst>
              <a:ext uri="{FF2B5EF4-FFF2-40B4-BE49-F238E27FC236}">
                <a16:creationId xmlns:a16="http://schemas.microsoft.com/office/drawing/2014/main" id="{DB30DD1B-1F46-58EE-A2C9-0B0717528604}"/>
              </a:ext>
            </a:extLst>
          </p:cNvPr>
          <p:cNvSpPr txBox="1"/>
          <p:nvPr/>
        </p:nvSpPr>
        <p:spPr>
          <a:xfrm>
            <a:off x="5741031" y="1938697"/>
            <a:ext cx="691293" cy="338354"/>
          </a:xfrm>
          <a:prstGeom prst="rect">
            <a:avLst/>
          </a:prstGeom>
          <a:noFill/>
        </p:spPr>
        <p:txBody>
          <a:bodyPr wrap="square" rtlCol="0">
            <a:spAutoFit/>
          </a:bodyPr>
          <a:lstStyle/>
          <a:p>
            <a:r>
              <a:rPr lang="en-US" altLang="zh-CN" sz="1600" b="1" dirty="0"/>
              <a:t>F = 3</a:t>
            </a:r>
            <a:endParaRPr lang="zh-CN" altLang="en-US" sz="1600" b="1" dirty="0"/>
          </a:p>
        </p:txBody>
      </p:sp>
      <p:sp>
        <p:nvSpPr>
          <p:cNvPr id="53" name="文本框 52">
            <a:extLst>
              <a:ext uri="{FF2B5EF4-FFF2-40B4-BE49-F238E27FC236}">
                <a16:creationId xmlns:a16="http://schemas.microsoft.com/office/drawing/2014/main" id="{05346744-45E6-BABA-3153-12E56BCE4722}"/>
              </a:ext>
            </a:extLst>
          </p:cNvPr>
          <p:cNvSpPr txBox="1"/>
          <p:nvPr/>
        </p:nvSpPr>
        <p:spPr>
          <a:xfrm>
            <a:off x="6993199" y="1956384"/>
            <a:ext cx="691293" cy="338354"/>
          </a:xfrm>
          <a:prstGeom prst="rect">
            <a:avLst/>
          </a:prstGeom>
          <a:noFill/>
        </p:spPr>
        <p:txBody>
          <a:bodyPr wrap="square" rtlCol="0">
            <a:spAutoFit/>
          </a:bodyPr>
          <a:lstStyle/>
          <a:p>
            <a:r>
              <a:rPr lang="en-US" altLang="zh-CN" sz="1600" b="1" dirty="0"/>
              <a:t>F = 4</a:t>
            </a:r>
            <a:endParaRPr lang="zh-CN" altLang="en-US" sz="1600" b="1" dirty="0"/>
          </a:p>
        </p:txBody>
      </p:sp>
      <p:pic>
        <p:nvPicPr>
          <p:cNvPr id="100" name="图片 99" descr="地上有许多星星&#10;&#10;低可信度描述已自动生成">
            <a:extLst>
              <a:ext uri="{FF2B5EF4-FFF2-40B4-BE49-F238E27FC236}">
                <a16:creationId xmlns:a16="http://schemas.microsoft.com/office/drawing/2014/main" id="{AE429237-74AF-A21A-A869-0B351FFE50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3538" y="3145093"/>
            <a:ext cx="839247" cy="809147"/>
          </a:xfrm>
          <a:prstGeom prst="rect">
            <a:avLst/>
          </a:prstGeom>
          <a:ln>
            <a:solidFill>
              <a:schemeClr val="bg1"/>
            </a:solidFill>
          </a:ln>
        </p:spPr>
      </p:pic>
      <p:pic>
        <p:nvPicPr>
          <p:cNvPr id="101" name="图片 100" descr="图片包含 游戏机, 水果, 星星, 夜空&#10;&#10;描述已自动生成">
            <a:extLst>
              <a:ext uri="{FF2B5EF4-FFF2-40B4-BE49-F238E27FC236}">
                <a16:creationId xmlns:a16="http://schemas.microsoft.com/office/drawing/2014/main" id="{243016B0-3605-C0F3-BC57-D373C41850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96596" y="3157591"/>
            <a:ext cx="837941" cy="796504"/>
          </a:xfrm>
          <a:prstGeom prst="rect">
            <a:avLst/>
          </a:prstGeom>
          <a:ln>
            <a:solidFill>
              <a:schemeClr val="bg1"/>
            </a:solidFill>
          </a:ln>
        </p:spPr>
      </p:pic>
      <p:pic>
        <p:nvPicPr>
          <p:cNvPr id="102" name="图片 101" descr="夜空下的树&#10;&#10;低可信度描述已自动生成">
            <a:extLst>
              <a:ext uri="{FF2B5EF4-FFF2-40B4-BE49-F238E27FC236}">
                <a16:creationId xmlns:a16="http://schemas.microsoft.com/office/drawing/2014/main" id="{DEC5FC3C-CA06-BF11-8060-D3048E9BB18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26903" y="3171887"/>
            <a:ext cx="834025" cy="796504"/>
          </a:xfrm>
          <a:prstGeom prst="rect">
            <a:avLst/>
          </a:prstGeom>
          <a:ln>
            <a:solidFill>
              <a:schemeClr val="bg1"/>
            </a:solidFill>
          </a:ln>
        </p:spPr>
      </p:pic>
      <p:pic>
        <p:nvPicPr>
          <p:cNvPr id="103" name="图片 102" descr="图片包含 游戏机, 星星, 夜空&#10;&#10;描述已自动生成">
            <a:extLst>
              <a:ext uri="{FF2B5EF4-FFF2-40B4-BE49-F238E27FC236}">
                <a16:creationId xmlns:a16="http://schemas.microsoft.com/office/drawing/2014/main" id="{BC20A25E-77AC-63D9-C22F-9388D9C6426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23267" y="3178961"/>
            <a:ext cx="840551" cy="799664"/>
          </a:xfrm>
          <a:prstGeom prst="rect">
            <a:avLst/>
          </a:prstGeom>
          <a:ln>
            <a:solidFill>
              <a:schemeClr val="bg1"/>
            </a:solidFill>
          </a:ln>
        </p:spPr>
      </p:pic>
      <p:pic>
        <p:nvPicPr>
          <p:cNvPr id="104" name="图片 103" descr="图片包含 游戏机, 星星, 夜空, 烟花&#10;&#10;描述已自动生成">
            <a:extLst>
              <a:ext uri="{FF2B5EF4-FFF2-40B4-BE49-F238E27FC236}">
                <a16:creationId xmlns:a16="http://schemas.microsoft.com/office/drawing/2014/main" id="{DA2816CF-46A6-B47D-93FA-46693183A1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45995" y="3157579"/>
            <a:ext cx="835331" cy="779120"/>
          </a:xfrm>
          <a:prstGeom prst="rect">
            <a:avLst/>
          </a:prstGeom>
          <a:ln>
            <a:solidFill>
              <a:schemeClr val="bg1"/>
            </a:solidFill>
          </a:ln>
        </p:spPr>
      </p:pic>
      <p:sp>
        <p:nvSpPr>
          <p:cNvPr id="105" name="箭头: 右 104">
            <a:extLst>
              <a:ext uri="{FF2B5EF4-FFF2-40B4-BE49-F238E27FC236}">
                <a16:creationId xmlns:a16="http://schemas.microsoft.com/office/drawing/2014/main" id="{A1B2DA42-1FC6-9D5A-CC18-1B54457196B4}"/>
              </a:ext>
            </a:extLst>
          </p:cNvPr>
          <p:cNvSpPr/>
          <p:nvPr/>
        </p:nvSpPr>
        <p:spPr>
          <a:xfrm rot="5400000">
            <a:off x="4866556" y="2551652"/>
            <a:ext cx="532585" cy="1150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1600" b="1" dirty="0"/>
              <a:t>Shift</a:t>
            </a:r>
            <a:endParaRPr lang="zh-CN" altLang="en-US" sz="1600" b="1" dirty="0"/>
          </a:p>
        </p:txBody>
      </p:sp>
      <p:pic>
        <p:nvPicPr>
          <p:cNvPr id="107" name="图片 106" descr="图片包含 圆圈&#10;&#10;描述已自动生成">
            <a:extLst>
              <a:ext uri="{FF2B5EF4-FFF2-40B4-BE49-F238E27FC236}">
                <a16:creationId xmlns:a16="http://schemas.microsoft.com/office/drawing/2014/main" id="{4D171420-5761-97CE-B405-07F989995C84}"/>
              </a:ext>
            </a:extLst>
          </p:cNvPr>
          <p:cNvPicPr>
            <a:picLocks noChangeAspect="1"/>
          </p:cNvPicPr>
          <p:nvPr/>
        </p:nvPicPr>
        <p:blipFill rotWithShape="1">
          <a:blip r:embed="rId14">
            <a:extLst>
              <a:ext uri="{28A0092B-C50C-407E-A947-70E740481C1C}">
                <a14:useLocalDpi xmlns:a14="http://schemas.microsoft.com/office/drawing/2010/main" val="0"/>
              </a:ext>
            </a:extLst>
          </a:blip>
          <a:srcRect l="14629" t="12568" r="11846" b="12859"/>
          <a:stretch/>
        </p:blipFill>
        <p:spPr>
          <a:xfrm>
            <a:off x="2344365" y="4034609"/>
            <a:ext cx="827642" cy="839436"/>
          </a:xfrm>
          <a:prstGeom prst="rect">
            <a:avLst/>
          </a:prstGeom>
        </p:spPr>
      </p:pic>
      <p:pic>
        <p:nvPicPr>
          <p:cNvPr id="108" name="图片 107" descr="图片包含 圆圈&#10;&#10;描述已自动生成">
            <a:extLst>
              <a:ext uri="{FF2B5EF4-FFF2-40B4-BE49-F238E27FC236}">
                <a16:creationId xmlns:a16="http://schemas.microsoft.com/office/drawing/2014/main" id="{4437863F-DEF8-ED2F-CBF6-F3DCFCCED7BE}"/>
              </a:ext>
            </a:extLst>
          </p:cNvPr>
          <p:cNvPicPr>
            <a:picLocks noChangeAspect="1"/>
          </p:cNvPicPr>
          <p:nvPr/>
        </p:nvPicPr>
        <p:blipFill rotWithShape="1">
          <a:blip r:embed="rId15">
            <a:extLst>
              <a:ext uri="{28A0092B-C50C-407E-A947-70E740481C1C}">
                <a14:useLocalDpi xmlns:a14="http://schemas.microsoft.com/office/drawing/2010/main" val="0"/>
              </a:ext>
            </a:extLst>
          </a:blip>
          <a:srcRect l="14659" t="12052" r="11816" b="13375"/>
          <a:stretch/>
        </p:blipFill>
        <p:spPr>
          <a:xfrm>
            <a:off x="3576591" y="4075641"/>
            <a:ext cx="827642" cy="839436"/>
          </a:xfrm>
          <a:prstGeom prst="rect">
            <a:avLst/>
          </a:prstGeom>
        </p:spPr>
      </p:pic>
      <p:pic>
        <p:nvPicPr>
          <p:cNvPr id="109" name="图片 108" descr="图片包含 圆圈&#10;&#10;描述已自动生成">
            <a:extLst>
              <a:ext uri="{FF2B5EF4-FFF2-40B4-BE49-F238E27FC236}">
                <a16:creationId xmlns:a16="http://schemas.microsoft.com/office/drawing/2014/main" id="{056C69A2-7B12-4E44-580E-0A0630B36828}"/>
              </a:ext>
            </a:extLst>
          </p:cNvPr>
          <p:cNvPicPr>
            <a:picLocks noChangeAspect="1"/>
          </p:cNvPicPr>
          <p:nvPr/>
        </p:nvPicPr>
        <p:blipFill rotWithShape="1">
          <a:blip r:embed="rId16">
            <a:extLst>
              <a:ext uri="{28A0092B-C50C-407E-A947-70E740481C1C}">
                <a14:useLocalDpi xmlns:a14="http://schemas.microsoft.com/office/drawing/2010/main" val="0"/>
              </a:ext>
            </a:extLst>
          </a:blip>
          <a:srcRect l="14629" t="13270" r="10727" b="12427"/>
          <a:stretch/>
        </p:blipFill>
        <p:spPr>
          <a:xfrm>
            <a:off x="4756946" y="4109569"/>
            <a:ext cx="843293" cy="839436"/>
          </a:xfrm>
          <a:prstGeom prst="rect">
            <a:avLst/>
          </a:prstGeom>
        </p:spPr>
      </p:pic>
      <p:pic>
        <p:nvPicPr>
          <p:cNvPr id="110" name="图片 109" descr="图片包含 圆圈&#10;&#10;描述已自动生成">
            <a:extLst>
              <a:ext uri="{FF2B5EF4-FFF2-40B4-BE49-F238E27FC236}">
                <a16:creationId xmlns:a16="http://schemas.microsoft.com/office/drawing/2014/main" id="{915B1AD9-8A8F-ACE7-6640-1641293F2872}"/>
              </a:ext>
            </a:extLst>
          </p:cNvPr>
          <p:cNvPicPr>
            <a:picLocks noChangeAspect="1"/>
          </p:cNvPicPr>
          <p:nvPr/>
        </p:nvPicPr>
        <p:blipFill rotWithShape="1">
          <a:blip r:embed="rId17">
            <a:extLst>
              <a:ext uri="{28A0092B-C50C-407E-A947-70E740481C1C}">
                <a14:useLocalDpi xmlns:a14="http://schemas.microsoft.com/office/drawing/2010/main" val="0"/>
              </a:ext>
            </a:extLst>
          </a:blip>
          <a:srcRect l="13238" t="11784" r="11700" b="12520"/>
          <a:stretch/>
        </p:blipFill>
        <p:spPr>
          <a:xfrm>
            <a:off x="5991082" y="4094489"/>
            <a:ext cx="832405" cy="839436"/>
          </a:xfrm>
          <a:prstGeom prst="rect">
            <a:avLst/>
          </a:prstGeom>
        </p:spPr>
      </p:pic>
      <p:pic>
        <p:nvPicPr>
          <p:cNvPr id="111" name="图片 110" descr="图片包含 圆圈&#10;&#10;描述已自动生成">
            <a:extLst>
              <a:ext uri="{FF2B5EF4-FFF2-40B4-BE49-F238E27FC236}">
                <a16:creationId xmlns:a16="http://schemas.microsoft.com/office/drawing/2014/main" id="{33EEB5F9-5D17-280C-3544-22D7EF56FEA8}"/>
              </a:ext>
            </a:extLst>
          </p:cNvPr>
          <p:cNvPicPr>
            <a:picLocks noChangeAspect="1"/>
          </p:cNvPicPr>
          <p:nvPr/>
        </p:nvPicPr>
        <p:blipFill rotWithShape="1">
          <a:blip r:embed="rId18">
            <a:extLst>
              <a:ext uri="{28A0092B-C50C-407E-A947-70E740481C1C}">
                <a14:useLocalDpi xmlns:a14="http://schemas.microsoft.com/office/drawing/2010/main" val="0"/>
              </a:ext>
            </a:extLst>
          </a:blip>
          <a:srcRect l="14634" t="13085" r="11819" b="12590"/>
          <a:stretch/>
        </p:blipFill>
        <p:spPr>
          <a:xfrm>
            <a:off x="7302099" y="4103638"/>
            <a:ext cx="862615" cy="839436"/>
          </a:xfrm>
          <a:prstGeom prst="rect">
            <a:avLst/>
          </a:prstGeom>
        </p:spPr>
      </p:pic>
      <p:sp>
        <p:nvSpPr>
          <p:cNvPr id="117" name="文本框 116">
            <a:extLst>
              <a:ext uri="{FF2B5EF4-FFF2-40B4-BE49-F238E27FC236}">
                <a16:creationId xmlns:a16="http://schemas.microsoft.com/office/drawing/2014/main" id="{A224D81D-066D-D12D-27A1-069D7D996521}"/>
              </a:ext>
            </a:extLst>
          </p:cNvPr>
          <p:cNvSpPr txBox="1"/>
          <p:nvPr/>
        </p:nvSpPr>
        <p:spPr>
          <a:xfrm>
            <a:off x="873750" y="4153888"/>
            <a:ext cx="1429170" cy="523220"/>
          </a:xfrm>
          <a:prstGeom prst="rect">
            <a:avLst/>
          </a:prstGeom>
          <a:noFill/>
        </p:spPr>
        <p:txBody>
          <a:bodyPr wrap="square" rtlCol="0">
            <a:spAutoFit/>
          </a:bodyPr>
          <a:lstStyle/>
          <a:p>
            <a:pPr algn="ctr"/>
            <a:r>
              <a:rPr lang="en-US" altLang="zh-CN" sz="1400" b="1" dirty="0"/>
              <a:t>F-states </a:t>
            </a:r>
          </a:p>
          <a:p>
            <a:pPr algn="ctr"/>
            <a:r>
              <a:rPr lang="en-US" altLang="zh-CN" sz="1400" b="1" dirty="0"/>
              <a:t>(image-space)</a:t>
            </a:r>
            <a:endParaRPr lang="zh-CN" altLang="en-US" sz="1400" b="1" dirty="0"/>
          </a:p>
        </p:txBody>
      </p:sp>
      <mc:AlternateContent xmlns:mc="http://schemas.openxmlformats.org/markup-compatibility/2006" xmlns:a14="http://schemas.microsoft.com/office/drawing/2010/main">
        <mc:Choice Requires="a14">
          <p:sp>
            <p:nvSpPr>
              <p:cNvPr id="106" name="箭头: 右 105">
                <a:extLst>
                  <a:ext uri="{FF2B5EF4-FFF2-40B4-BE49-F238E27FC236}">
                    <a16:creationId xmlns:a16="http://schemas.microsoft.com/office/drawing/2014/main" id="{88908B1D-DCFB-6672-EFC4-4DFA8B82A063}"/>
                  </a:ext>
                </a:extLst>
              </p:cNvPr>
              <p:cNvSpPr/>
              <p:nvPr/>
            </p:nvSpPr>
            <p:spPr>
              <a:xfrm rot="5400000">
                <a:off x="4900097" y="3465523"/>
                <a:ext cx="584776" cy="1077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sSup>
                        <m:sSupPr>
                          <m:ctrlPr>
                            <a:rPr lang="en-US" altLang="zh-CN" sz="1600" b="1" i="1">
                              <a:latin typeface="Cambria Math" panose="02040503050406030204" pitchFamily="18" charset="0"/>
                            </a:rPr>
                          </m:ctrlPr>
                        </m:sSupPr>
                        <m:e>
                          <m:r>
                            <a:rPr lang="en-US" altLang="zh-CN" sz="1600" b="1" i="1">
                              <a:latin typeface="Cambria Math" panose="02040503050406030204" pitchFamily="18" charset="0"/>
                            </a:rPr>
                            <m:t>𝑭</m:t>
                          </m:r>
                        </m:e>
                        <m:sup>
                          <m:r>
                            <a:rPr lang="en-US" altLang="zh-CN" sz="1600" b="1" i="1">
                              <a:latin typeface="Cambria Math" panose="02040503050406030204" pitchFamily="18" charset="0"/>
                            </a:rPr>
                            <m:t>−</m:t>
                          </m:r>
                          <m:r>
                            <a:rPr lang="en-US" altLang="zh-CN" sz="1600" b="1" i="1">
                              <a:latin typeface="Cambria Math" panose="02040503050406030204" pitchFamily="18" charset="0"/>
                            </a:rPr>
                            <m:t>𝟏</m:t>
                          </m:r>
                        </m:sup>
                      </m:sSup>
                    </m:oMath>
                  </m:oMathPara>
                </a14:m>
                <a:endParaRPr lang="zh-CN" altLang="en-US" sz="1100" b="1" dirty="0"/>
              </a:p>
            </p:txBody>
          </p:sp>
        </mc:Choice>
        <mc:Fallback xmlns="">
          <p:sp>
            <p:nvSpPr>
              <p:cNvPr id="106" name="箭头: 右 105">
                <a:extLst>
                  <a:ext uri="{FF2B5EF4-FFF2-40B4-BE49-F238E27FC236}">
                    <a16:creationId xmlns:a16="http://schemas.microsoft.com/office/drawing/2014/main" id="{88908B1D-DCFB-6672-EFC4-4DFA8B82A063}"/>
                  </a:ext>
                </a:extLst>
              </p:cNvPr>
              <p:cNvSpPr>
                <a:spLocks noRot="1" noChangeAspect="1" noMove="1" noResize="1" noEditPoints="1" noAdjustHandles="1" noChangeArrowheads="1" noChangeShapeType="1" noTextEdit="1"/>
              </p:cNvSpPr>
              <p:nvPr/>
            </p:nvSpPr>
            <p:spPr>
              <a:xfrm rot="5400000">
                <a:off x="4900097" y="3465523"/>
                <a:ext cx="584776" cy="1077625"/>
              </a:xfrm>
              <a:prstGeom prst="rightArrow">
                <a:avLst/>
              </a:prstGeom>
              <a:blipFill>
                <a:blip r:embed="rId19"/>
                <a:stretch>
                  <a:fillRect/>
                </a:stretch>
              </a:blipFill>
            </p:spPr>
            <p:txBody>
              <a:bodyPr/>
              <a:lstStyle/>
              <a:p>
                <a:r>
                  <a:rPr lang="zh-CN" altLang="en-US">
                    <a:noFill/>
                  </a:rPr>
                  <a:t> </a:t>
                </a:r>
              </a:p>
            </p:txBody>
          </p:sp>
        </mc:Fallback>
      </mc:AlternateContent>
      <p:sp>
        <p:nvSpPr>
          <p:cNvPr id="124" name="文本框 123">
            <a:extLst>
              <a:ext uri="{FF2B5EF4-FFF2-40B4-BE49-F238E27FC236}">
                <a16:creationId xmlns:a16="http://schemas.microsoft.com/office/drawing/2014/main" id="{C4AFD7AF-9320-F08B-E390-5E8585C6ACB0}"/>
              </a:ext>
            </a:extLst>
          </p:cNvPr>
          <p:cNvSpPr txBox="1"/>
          <p:nvPr/>
        </p:nvSpPr>
        <p:spPr>
          <a:xfrm>
            <a:off x="1981280" y="3988790"/>
            <a:ext cx="416127" cy="338354"/>
          </a:xfrm>
          <a:prstGeom prst="rect">
            <a:avLst/>
          </a:prstGeom>
          <a:noFill/>
        </p:spPr>
        <p:txBody>
          <a:bodyPr wrap="square" rtlCol="0">
            <a:spAutoFit/>
          </a:bodyPr>
          <a:lstStyle/>
          <a:p>
            <a:r>
              <a:rPr lang="en-US" altLang="zh-CN" sz="1600" b="1" dirty="0"/>
              <a:t>F</a:t>
            </a:r>
            <a:r>
              <a:rPr lang="en-US" altLang="zh-CN" sz="1050" b="1" dirty="0"/>
              <a:t>0</a:t>
            </a:r>
            <a:endParaRPr lang="zh-CN" altLang="en-US" sz="1600" b="1" dirty="0"/>
          </a:p>
        </p:txBody>
      </p:sp>
      <p:sp>
        <p:nvSpPr>
          <p:cNvPr id="126" name="文本框 125">
            <a:extLst>
              <a:ext uri="{FF2B5EF4-FFF2-40B4-BE49-F238E27FC236}">
                <a16:creationId xmlns:a16="http://schemas.microsoft.com/office/drawing/2014/main" id="{C5AE8A54-698D-FA4C-0832-82E9817D73FA}"/>
              </a:ext>
            </a:extLst>
          </p:cNvPr>
          <p:cNvSpPr txBox="1"/>
          <p:nvPr/>
        </p:nvSpPr>
        <p:spPr>
          <a:xfrm>
            <a:off x="3190484" y="3978625"/>
            <a:ext cx="416127" cy="338354"/>
          </a:xfrm>
          <a:prstGeom prst="rect">
            <a:avLst/>
          </a:prstGeom>
          <a:noFill/>
        </p:spPr>
        <p:txBody>
          <a:bodyPr wrap="square" rtlCol="0">
            <a:spAutoFit/>
          </a:bodyPr>
          <a:lstStyle/>
          <a:p>
            <a:r>
              <a:rPr lang="en-US" altLang="zh-CN" sz="1600" b="1" dirty="0"/>
              <a:t>F</a:t>
            </a:r>
            <a:r>
              <a:rPr lang="en-US" altLang="zh-CN" sz="1050" b="1" dirty="0"/>
              <a:t>1</a:t>
            </a:r>
            <a:endParaRPr lang="zh-CN" altLang="en-US" sz="1600" b="1" dirty="0"/>
          </a:p>
        </p:txBody>
      </p:sp>
      <p:sp>
        <p:nvSpPr>
          <p:cNvPr id="127" name="文本框 126">
            <a:extLst>
              <a:ext uri="{FF2B5EF4-FFF2-40B4-BE49-F238E27FC236}">
                <a16:creationId xmlns:a16="http://schemas.microsoft.com/office/drawing/2014/main" id="{0D784F71-2A23-F5D0-5F28-8020528DA3BC}"/>
              </a:ext>
            </a:extLst>
          </p:cNvPr>
          <p:cNvSpPr txBox="1"/>
          <p:nvPr/>
        </p:nvSpPr>
        <p:spPr>
          <a:xfrm>
            <a:off x="4407822" y="3992313"/>
            <a:ext cx="416127" cy="338354"/>
          </a:xfrm>
          <a:prstGeom prst="rect">
            <a:avLst/>
          </a:prstGeom>
          <a:noFill/>
        </p:spPr>
        <p:txBody>
          <a:bodyPr wrap="square" rtlCol="0">
            <a:spAutoFit/>
          </a:bodyPr>
          <a:lstStyle/>
          <a:p>
            <a:r>
              <a:rPr lang="en-US" altLang="zh-CN" sz="1600" b="1" dirty="0"/>
              <a:t>F</a:t>
            </a:r>
            <a:r>
              <a:rPr lang="en-US" altLang="zh-CN" sz="1050" b="1" dirty="0"/>
              <a:t>2</a:t>
            </a:r>
            <a:endParaRPr lang="zh-CN" altLang="en-US" sz="1600" b="1" dirty="0"/>
          </a:p>
        </p:txBody>
      </p:sp>
      <p:sp>
        <p:nvSpPr>
          <p:cNvPr id="128" name="文本框 127">
            <a:extLst>
              <a:ext uri="{FF2B5EF4-FFF2-40B4-BE49-F238E27FC236}">
                <a16:creationId xmlns:a16="http://schemas.microsoft.com/office/drawing/2014/main" id="{821F7154-3BCD-5EFE-8F91-A89D491729B0}"/>
              </a:ext>
            </a:extLst>
          </p:cNvPr>
          <p:cNvSpPr txBox="1"/>
          <p:nvPr/>
        </p:nvSpPr>
        <p:spPr>
          <a:xfrm>
            <a:off x="5624862" y="4042337"/>
            <a:ext cx="416127" cy="338354"/>
          </a:xfrm>
          <a:prstGeom prst="rect">
            <a:avLst/>
          </a:prstGeom>
          <a:noFill/>
        </p:spPr>
        <p:txBody>
          <a:bodyPr wrap="square" rtlCol="0">
            <a:spAutoFit/>
          </a:bodyPr>
          <a:lstStyle/>
          <a:p>
            <a:r>
              <a:rPr lang="en-US" altLang="zh-CN" sz="1600" b="1" dirty="0"/>
              <a:t>F</a:t>
            </a:r>
            <a:r>
              <a:rPr lang="en-US" altLang="zh-CN" sz="1050" b="1" dirty="0"/>
              <a:t>3</a:t>
            </a:r>
            <a:endParaRPr lang="zh-CN" altLang="en-US" sz="1600" b="1" dirty="0"/>
          </a:p>
        </p:txBody>
      </p:sp>
      <p:sp>
        <p:nvSpPr>
          <p:cNvPr id="129" name="文本框 128">
            <a:extLst>
              <a:ext uri="{FF2B5EF4-FFF2-40B4-BE49-F238E27FC236}">
                <a16:creationId xmlns:a16="http://schemas.microsoft.com/office/drawing/2014/main" id="{F83B2ECE-0C4A-025F-DEC6-BBDF7157E9B8}"/>
              </a:ext>
            </a:extLst>
          </p:cNvPr>
          <p:cNvSpPr txBox="1"/>
          <p:nvPr/>
        </p:nvSpPr>
        <p:spPr>
          <a:xfrm>
            <a:off x="6981643" y="4042337"/>
            <a:ext cx="416127" cy="338354"/>
          </a:xfrm>
          <a:prstGeom prst="rect">
            <a:avLst/>
          </a:prstGeom>
          <a:noFill/>
        </p:spPr>
        <p:txBody>
          <a:bodyPr wrap="square" rtlCol="0">
            <a:spAutoFit/>
          </a:bodyPr>
          <a:lstStyle/>
          <a:p>
            <a:r>
              <a:rPr lang="en-US" altLang="zh-CN" sz="1600" b="1" dirty="0"/>
              <a:t>F</a:t>
            </a:r>
            <a:r>
              <a:rPr lang="en-US" altLang="zh-CN" sz="1050" b="1" dirty="0"/>
              <a:t>4</a:t>
            </a:r>
            <a:endParaRPr lang="zh-CN" altLang="en-US" sz="1600" b="1" dirty="0"/>
          </a:p>
        </p:txBody>
      </p:sp>
      <p:cxnSp>
        <p:nvCxnSpPr>
          <p:cNvPr id="44" name="连接符: 肘形 43">
            <a:extLst>
              <a:ext uri="{FF2B5EF4-FFF2-40B4-BE49-F238E27FC236}">
                <a16:creationId xmlns:a16="http://schemas.microsoft.com/office/drawing/2014/main" id="{F0A96780-2761-3EFB-B213-3724A10E18B0}"/>
              </a:ext>
            </a:extLst>
          </p:cNvPr>
          <p:cNvCxnSpPr>
            <a:cxnSpLocks/>
            <a:stCxn id="20" idx="2"/>
            <a:endCxn id="34" idx="0"/>
          </p:cNvCxnSpPr>
          <p:nvPr/>
        </p:nvCxnSpPr>
        <p:spPr>
          <a:xfrm rot="5400000">
            <a:off x="3931469" y="517525"/>
            <a:ext cx="632023" cy="29676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连接符: 肘形 53">
            <a:extLst>
              <a:ext uri="{FF2B5EF4-FFF2-40B4-BE49-F238E27FC236}">
                <a16:creationId xmlns:a16="http://schemas.microsoft.com/office/drawing/2014/main" id="{F9F88850-DE8F-5D8C-418E-EEBCD8F15BAA}"/>
              </a:ext>
            </a:extLst>
          </p:cNvPr>
          <p:cNvCxnSpPr>
            <a:cxnSpLocks/>
            <a:stCxn id="20" idx="2"/>
            <a:endCxn id="35" idx="0"/>
          </p:cNvCxnSpPr>
          <p:nvPr/>
        </p:nvCxnSpPr>
        <p:spPr>
          <a:xfrm rot="5400000">
            <a:off x="4539563" y="1111625"/>
            <a:ext cx="618029" cy="176544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连接符: 肘形 57">
            <a:extLst>
              <a:ext uri="{FF2B5EF4-FFF2-40B4-BE49-F238E27FC236}">
                <a16:creationId xmlns:a16="http://schemas.microsoft.com/office/drawing/2014/main" id="{7FF7D69A-C963-D4FD-6CE6-5DB0C6719A06}"/>
              </a:ext>
            </a:extLst>
          </p:cNvPr>
          <p:cNvCxnSpPr>
            <a:cxnSpLocks/>
            <a:stCxn id="20" idx="2"/>
            <a:endCxn id="36" idx="0"/>
          </p:cNvCxnSpPr>
          <p:nvPr/>
        </p:nvCxnSpPr>
        <p:spPr>
          <a:xfrm rot="5400000">
            <a:off x="5152099" y="1717619"/>
            <a:ext cx="611486" cy="54691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连接符: 肘形 64">
            <a:extLst>
              <a:ext uri="{FF2B5EF4-FFF2-40B4-BE49-F238E27FC236}">
                <a16:creationId xmlns:a16="http://schemas.microsoft.com/office/drawing/2014/main" id="{ECEBAC68-B5C5-7E7C-E29C-DFD9FAD8748C}"/>
              </a:ext>
            </a:extLst>
          </p:cNvPr>
          <p:cNvCxnSpPr>
            <a:cxnSpLocks/>
            <a:stCxn id="20" idx="2"/>
            <a:endCxn id="37" idx="0"/>
          </p:cNvCxnSpPr>
          <p:nvPr/>
        </p:nvCxnSpPr>
        <p:spPr>
          <a:xfrm rot="16200000" flipH="1">
            <a:off x="5789705" y="1626926"/>
            <a:ext cx="600209" cy="71702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连接符: 肘形 68">
            <a:extLst>
              <a:ext uri="{FF2B5EF4-FFF2-40B4-BE49-F238E27FC236}">
                <a16:creationId xmlns:a16="http://schemas.microsoft.com/office/drawing/2014/main" id="{AB5A4EA8-EAAB-770C-2852-ADC6B404E114}"/>
              </a:ext>
            </a:extLst>
          </p:cNvPr>
          <p:cNvCxnSpPr>
            <a:cxnSpLocks/>
            <a:stCxn id="20" idx="2"/>
            <a:endCxn id="38" idx="0"/>
          </p:cNvCxnSpPr>
          <p:nvPr/>
        </p:nvCxnSpPr>
        <p:spPr>
          <a:xfrm rot="16200000" flipH="1">
            <a:off x="6429478" y="987153"/>
            <a:ext cx="600208" cy="199656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图片 15" descr="电脑屏幕的照片&#10;&#10;低可信度描述已自动生成">
            <a:extLst>
              <a:ext uri="{FF2B5EF4-FFF2-40B4-BE49-F238E27FC236}">
                <a16:creationId xmlns:a16="http://schemas.microsoft.com/office/drawing/2014/main" id="{6DF3F509-0191-45EE-2D40-1CE1FE565473}"/>
              </a:ext>
            </a:extLst>
          </p:cNvPr>
          <p:cNvPicPr>
            <a:picLocks noChangeAspect="1"/>
          </p:cNvPicPr>
          <p:nvPr/>
        </p:nvPicPr>
        <p:blipFill rotWithShape="1">
          <a:blip r:embed="rId20">
            <a:extLst>
              <a:ext uri="{28A0092B-C50C-407E-A947-70E740481C1C}">
                <a14:useLocalDpi xmlns:a14="http://schemas.microsoft.com/office/drawing/2010/main" val="0"/>
              </a:ext>
            </a:extLst>
          </a:blip>
          <a:srcRect l="18064" t="9152" r="15298" b="10768"/>
          <a:stretch/>
        </p:blipFill>
        <p:spPr>
          <a:xfrm>
            <a:off x="2677557" y="436337"/>
            <a:ext cx="645568" cy="659116"/>
          </a:xfrm>
          <a:prstGeom prst="rect">
            <a:avLst/>
          </a:prstGeom>
          <a:ln>
            <a:solidFill>
              <a:schemeClr val="bg1"/>
            </a:solidFill>
          </a:ln>
        </p:spPr>
      </p:pic>
      <p:sp>
        <p:nvSpPr>
          <p:cNvPr id="18" name="文本框 17">
            <a:extLst>
              <a:ext uri="{FF2B5EF4-FFF2-40B4-BE49-F238E27FC236}">
                <a16:creationId xmlns:a16="http://schemas.microsoft.com/office/drawing/2014/main" id="{0A5CACEC-D873-A9B3-FFED-4BF32FBA6A19}"/>
              </a:ext>
            </a:extLst>
          </p:cNvPr>
          <p:cNvSpPr txBox="1"/>
          <p:nvPr/>
        </p:nvSpPr>
        <p:spPr>
          <a:xfrm>
            <a:off x="3353636" y="283937"/>
            <a:ext cx="1054186" cy="338554"/>
          </a:xfrm>
          <a:prstGeom prst="rect">
            <a:avLst/>
          </a:prstGeom>
          <a:noFill/>
        </p:spPr>
        <p:txBody>
          <a:bodyPr wrap="square" rtlCol="0">
            <a:spAutoFit/>
          </a:bodyPr>
          <a:lstStyle/>
          <a:p>
            <a:r>
              <a:rPr lang="en-US" altLang="zh-CN" sz="1600" b="1" dirty="0"/>
              <a:t>n = 0</a:t>
            </a:r>
            <a:endParaRPr lang="zh-CN" altLang="en-US" sz="1600" b="1"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3EABEAF-7713-3B97-E0CA-C7AE786256EF}"/>
                  </a:ext>
                </a:extLst>
              </p:cNvPr>
              <p:cNvSpPr txBox="1"/>
              <p:nvPr/>
            </p:nvSpPr>
            <p:spPr>
              <a:xfrm>
                <a:off x="4289751" y="1253003"/>
                <a:ext cx="1186317" cy="4085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 </m:t>
                      </m:r>
                      <m:sSup>
                        <m:sSupPr>
                          <m:ctrlPr>
                            <a:rPr lang="en-US" altLang="zh-CN" b="1"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𝒆</m:t>
                          </m:r>
                        </m:e>
                        <m:sup>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𝒊𝑭𝒏</m:t>
                          </m:r>
                          <m:r>
                            <a:rPr lang="en-US" altLang="zh-CN" b="1" i="1">
                              <a:latin typeface="Cambria Math" panose="02040503050406030204" pitchFamily="18" charset="0"/>
                              <a:ea typeface="Cambria Math" panose="02040503050406030204" pitchFamily="18" charset="0"/>
                            </a:rPr>
                            <m:t> </m:t>
                          </m:r>
                          <m:f>
                            <m:fPr>
                              <m:ctrlPr>
                                <a:rPr lang="en-US" altLang="zh-CN" b="1" i="1">
                                  <a:latin typeface="Cambria Math" panose="02040503050406030204" pitchFamily="18" charset="0"/>
                                  <a:ea typeface="Cambria Math" panose="02040503050406030204" pitchFamily="18" charset="0"/>
                                </a:rPr>
                              </m:ctrlPr>
                            </m:fPr>
                            <m:num>
                              <m:r>
                                <a:rPr lang="en-US" altLang="zh-CN" b="1" i="1">
                                  <a:latin typeface="Cambria Math" panose="02040503050406030204" pitchFamily="18" charset="0"/>
                                  <a:ea typeface="Cambria Math" panose="02040503050406030204" pitchFamily="18" charset="0"/>
                                </a:rPr>
                                <m:t>𝟐</m:t>
                              </m:r>
                              <m:r>
                                <a:rPr lang="zh-CN" altLang="en-US" b="1" i="1">
                                  <a:latin typeface="Cambria Math" panose="02040503050406030204" pitchFamily="18" charset="0"/>
                                  <a:ea typeface="Cambria Math" panose="02040503050406030204" pitchFamily="18" charset="0"/>
                                </a:rPr>
                                <m:t>𝝅</m:t>
                              </m:r>
                            </m:num>
                            <m:den>
                              <m:r>
                                <a:rPr lang="en-US" altLang="zh-CN" b="1" i="1">
                                  <a:latin typeface="Cambria Math" panose="02040503050406030204" pitchFamily="18" charset="0"/>
                                  <a:ea typeface="Cambria Math" panose="02040503050406030204" pitchFamily="18" charset="0"/>
                                </a:rPr>
                                <m:t>𝑵</m:t>
                              </m:r>
                            </m:den>
                          </m:f>
                        </m:sup>
                      </m:sSup>
                    </m:oMath>
                  </m:oMathPara>
                </a14:m>
                <a:endParaRPr lang="zh-CN" altLang="en-US" b="1" dirty="0"/>
              </a:p>
            </p:txBody>
          </p:sp>
        </mc:Choice>
        <mc:Fallback xmlns="">
          <p:sp>
            <p:nvSpPr>
              <p:cNvPr id="19" name="文本框 18">
                <a:extLst>
                  <a:ext uri="{FF2B5EF4-FFF2-40B4-BE49-F238E27FC236}">
                    <a16:creationId xmlns:a16="http://schemas.microsoft.com/office/drawing/2014/main" id="{F3EABEAF-7713-3B97-E0CA-C7AE786256EF}"/>
                  </a:ext>
                </a:extLst>
              </p:cNvPr>
              <p:cNvSpPr txBox="1">
                <a:spLocks noRot="1" noChangeAspect="1" noMove="1" noResize="1" noEditPoints="1" noAdjustHandles="1" noChangeArrowheads="1" noChangeShapeType="1" noTextEdit="1"/>
              </p:cNvSpPr>
              <p:nvPr/>
            </p:nvSpPr>
            <p:spPr>
              <a:xfrm>
                <a:off x="4289751" y="1253003"/>
                <a:ext cx="1186317" cy="408573"/>
              </a:xfrm>
              <a:prstGeom prst="rect">
                <a:avLst/>
              </a:prstGeom>
              <a:blipFill>
                <a:blip r:embed="rId21"/>
                <a:stretch>
                  <a:fillRect/>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40903BA7-B57C-5B64-AC2F-2DCD1427F00F}"/>
              </a:ext>
            </a:extLst>
          </p:cNvPr>
          <p:cNvSpPr txBox="1"/>
          <p:nvPr/>
        </p:nvSpPr>
        <p:spPr>
          <a:xfrm>
            <a:off x="3506036" y="436337"/>
            <a:ext cx="1054186" cy="338554"/>
          </a:xfrm>
          <a:prstGeom prst="rect">
            <a:avLst/>
          </a:prstGeom>
          <a:noFill/>
        </p:spPr>
        <p:txBody>
          <a:bodyPr wrap="square" rtlCol="0">
            <a:spAutoFit/>
          </a:bodyPr>
          <a:lstStyle/>
          <a:p>
            <a:r>
              <a:rPr lang="en-US" altLang="zh-CN" sz="1600" b="1" dirty="0"/>
              <a:t>n = 1</a:t>
            </a:r>
            <a:endParaRPr lang="zh-CN" altLang="en-US" sz="1600" b="1" dirty="0"/>
          </a:p>
        </p:txBody>
      </p:sp>
      <p:sp>
        <p:nvSpPr>
          <p:cNvPr id="23" name="文本框 22">
            <a:extLst>
              <a:ext uri="{FF2B5EF4-FFF2-40B4-BE49-F238E27FC236}">
                <a16:creationId xmlns:a16="http://schemas.microsoft.com/office/drawing/2014/main" id="{BE66F5AD-5EEF-B300-ECC3-C05F87715FC4}"/>
              </a:ext>
            </a:extLst>
          </p:cNvPr>
          <p:cNvSpPr txBox="1"/>
          <p:nvPr/>
        </p:nvSpPr>
        <p:spPr>
          <a:xfrm>
            <a:off x="3658436" y="588737"/>
            <a:ext cx="1054186" cy="338554"/>
          </a:xfrm>
          <a:prstGeom prst="rect">
            <a:avLst/>
          </a:prstGeom>
          <a:noFill/>
        </p:spPr>
        <p:txBody>
          <a:bodyPr wrap="square" rtlCol="0">
            <a:spAutoFit/>
          </a:bodyPr>
          <a:lstStyle/>
          <a:p>
            <a:r>
              <a:rPr lang="en-US" altLang="zh-CN" sz="1600" b="1" dirty="0"/>
              <a:t>n = 2</a:t>
            </a:r>
            <a:endParaRPr lang="zh-CN" altLang="en-US" sz="1600" b="1" dirty="0"/>
          </a:p>
        </p:txBody>
      </p:sp>
      <p:sp>
        <p:nvSpPr>
          <p:cNvPr id="24" name="文本框 23">
            <a:extLst>
              <a:ext uri="{FF2B5EF4-FFF2-40B4-BE49-F238E27FC236}">
                <a16:creationId xmlns:a16="http://schemas.microsoft.com/office/drawing/2014/main" id="{9FF4FEE1-2616-5116-5E15-5865AD41B8DF}"/>
              </a:ext>
            </a:extLst>
          </p:cNvPr>
          <p:cNvSpPr txBox="1"/>
          <p:nvPr/>
        </p:nvSpPr>
        <p:spPr>
          <a:xfrm>
            <a:off x="3810836" y="741137"/>
            <a:ext cx="1054186" cy="338554"/>
          </a:xfrm>
          <a:prstGeom prst="rect">
            <a:avLst/>
          </a:prstGeom>
          <a:noFill/>
        </p:spPr>
        <p:txBody>
          <a:bodyPr wrap="square" rtlCol="0">
            <a:spAutoFit/>
          </a:bodyPr>
          <a:lstStyle/>
          <a:p>
            <a:r>
              <a:rPr lang="en-US" altLang="zh-CN" sz="1600" b="1" dirty="0"/>
              <a:t>n = 3</a:t>
            </a:r>
            <a:endParaRPr lang="zh-CN" altLang="en-US" sz="1600" b="1" dirty="0"/>
          </a:p>
        </p:txBody>
      </p:sp>
      <p:sp>
        <p:nvSpPr>
          <p:cNvPr id="26" name="文本框 25">
            <a:extLst>
              <a:ext uri="{FF2B5EF4-FFF2-40B4-BE49-F238E27FC236}">
                <a16:creationId xmlns:a16="http://schemas.microsoft.com/office/drawing/2014/main" id="{070C9722-F524-5CCC-6D53-4D298B3EA7FA}"/>
              </a:ext>
            </a:extLst>
          </p:cNvPr>
          <p:cNvSpPr txBox="1"/>
          <p:nvPr/>
        </p:nvSpPr>
        <p:spPr>
          <a:xfrm>
            <a:off x="3963236" y="893537"/>
            <a:ext cx="1054186" cy="338554"/>
          </a:xfrm>
          <a:prstGeom prst="rect">
            <a:avLst/>
          </a:prstGeom>
          <a:noFill/>
        </p:spPr>
        <p:txBody>
          <a:bodyPr wrap="square" rtlCol="0">
            <a:spAutoFit/>
          </a:bodyPr>
          <a:lstStyle/>
          <a:p>
            <a:r>
              <a:rPr lang="en-US" altLang="zh-CN" sz="1600" b="1" dirty="0"/>
              <a:t>n = 4</a:t>
            </a:r>
            <a:endParaRPr lang="zh-CN" altLang="en-US" sz="1600" b="1" dirty="0"/>
          </a:p>
        </p:txBody>
      </p:sp>
      <p:cxnSp>
        <p:nvCxnSpPr>
          <p:cNvPr id="28" name="连接符: 肘形 27">
            <a:extLst>
              <a:ext uri="{FF2B5EF4-FFF2-40B4-BE49-F238E27FC236}">
                <a16:creationId xmlns:a16="http://schemas.microsoft.com/office/drawing/2014/main" id="{60B276BE-D70B-FD57-153D-9768BE836971}"/>
              </a:ext>
            </a:extLst>
          </p:cNvPr>
          <p:cNvCxnSpPr>
            <a:cxnSpLocks/>
            <a:endCxn id="20" idx="0"/>
          </p:cNvCxnSpPr>
          <p:nvPr/>
        </p:nvCxnSpPr>
        <p:spPr>
          <a:xfrm>
            <a:off x="4056148" y="436337"/>
            <a:ext cx="1675151" cy="908006"/>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9" name="连接符: 肘形 28">
            <a:extLst>
              <a:ext uri="{FF2B5EF4-FFF2-40B4-BE49-F238E27FC236}">
                <a16:creationId xmlns:a16="http://schemas.microsoft.com/office/drawing/2014/main" id="{F752AD8A-952C-72EF-88F0-9F319F8B51A4}"/>
              </a:ext>
            </a:extLst>
          </p:cNvPr>
          <p:cNvCxnSpPr>
            <a:cxnSpLocks/>
            <a:endCxn id="20" idx="0"/>
          </p:cNvCxnSpPr>
          <p:nvPr/>
        </p:nvCxnSpPr>
        <p:spPr>
          <a:xfrm>
            <a:off x="4208548" y="588737"/>
            <a:ext cx="1522751" cy="755606"/>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30" name="连接符: 肘形 29">
            <a:extLst>
              <a:ext uri="{FF2B5EF4-FFF2-40B4-BE49-F238E27FC236}">
                <a16:creationId xmlns:a16="http://schemas.microsoft.com/office/drawing/2014/main" id="{B2FB87E5-AF41-8F8B-3369-6391FA3D6D5B}"/>
              </a:ext>
            </a:extLst>
          </p:cNvPr>
          <p:cNvCxnSpPr>
            <a:cxnSpLocks/>
            <a:endCxn id="20" idx="0"/>
          </p:cNvCxnSpPr>
          <p:nvPr/>
        </p:nvCxnSpPr>
        <p:spPr>
          <a:xfrm>
            <a:off x="4360948" y="741137"/>
            <a:ext cx="1370351" cy="603206"/>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31" name="连接符: 肘形 30">
            <a:extLst>
              <a:ext uri="{FF2B5EF4-FFF2-40B4-BE49-F238E27FC236}">
                <a16:creationId xmlns:a16="http://schemas.microsoft.com/office/drawing/2014/main" id="{9E2CFD8A-4D75-A63C-C706-7F926782A7C2}"/>
              </a:ext>
            </a:extLst>
          </p:cNvPr>
          <p:cNvCxnSpPr>
            <a:cxnSpLocks/>
            <a:endCxn id="20" idx="0"/>
          </p:cNvCxnSpPr>
          <p:nvPr/>
        </p:nvCxnSpPr>
        <p:spPr>
          <a:xfrm>
            <a:off x="4412776" y="897764"/>
            <a:ext cx="1318523" cy="446579"/>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39" name="连接符: 肘形 38">
            <a:extLst>
              <a:ext uri="{FF2B5EF4-FFF2-40B4-BE49-F238E27FC236}">
                <a16:creationId xmlns:a16="http://schemas.microsoft.com/office/drawing/2014/main" id="{B59EBC8B-A7EC-6415-8DC3-369A7B130925}"/>
              </a:ext>
            </a:extLst>
          </p:cNvPr>
          <p:cNvCxnSpPr>
            <a:cxnSpLocks/>
            <a:endCxn id="20" idx="0"/>
          </p:cNvCxnSpPr>
          <p:nvPr/>
        </p:nvCxnSpPr>
        <p:spPr>
          <a:xfrm>
            <a:off x="4519451" y="1092125"/>
            <a:ext cx="1211848" cy="252218"/>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40" name="文本框 39">
            <a:extLst>
              <a:ext uri="{FF2B5EF4-FFF2-40B4-BE49-F238E27FC236}">
                <a16:creationId xmlns:a16="http://schemas.microsoft.com/office/drawing/2014/main" id="{D35855B5-750F-4890-5994-2809F2EE79AE}"/>
              </a:ext>
            </a:extLst>
          </p:cNvPr>
          <p:cNvSpPr txBox="1"/>
          <p:nvPr/>
        </p:nvSpPr>
        <p:spPr>
          <a:xfrm>
            <a:off x="82277" y="1271193"/>
            <a:ext cx="3099049" cy="646331"/>
          </a:xfrm>
          <a:prstGeom prst="rect">
            <a:avLst/>
          </a:prstGeom>
          <a:noFill/>
        </p:spPr>
        <p:txBody>
          <a:bodyPr wrap="square" rtlCol="0">
            <a:spAutoFit/>
          </a:bodyPr>
          <a:lstStyle/>
          <a:p>
            <a:r>
              <a:rPr lang="en-US" altLang="zh-CN" b="1" dirty="0"/>
              <a:t>Reconstruction example:</a:t>
            </a:r>
          </a:p>
          <a:p>
            <a:r>
              <a:rPr lang="en-US" altLang="zh-CN" b="1" dirty="0"/>
              <a:t>5-Periodic ka-SPGR</a:t>
            </a:r>
            <a:endParaRPr lang="zh-CN" altLang="en-US" b="1" dirty="0"/>
          </a:p>
        </p:txBody>
      </p:sp>
      <p:sp>
        <p:nvSpPr>
          <p:cNvPr id="41" name="任意多边形: 形状 40">
            <a:extLst>
              <a:ext uri="{FF2B5EF4-FFF2-40B4-BE49-F238E27FC236}">
                <a16:creationId xmlns:a16="http://schemas.microsoft.com/office/drawing/2014/main" id="{98529B2C-7D18-7D2C-1E11-20B04A7119CA}"/>
              </a:ext>
            </a:extLst>
          </p:cNvPr>
          <p:cNvSpPr/>
          <p:nvPr/>
        </p:nvSpPr>
        <p:spPr>
          <a:xfrm>
            <a:off x="3050418" y="5149746"/>
            <a:ext cx="3489715" cy="1042838"/>
          </a:xfrm>
          <a:custGeom>
            <a:avLst/>
            <a:gdLst>
              <a:gd name="connsiteX0" fmla="*/ 0 w 2912166"/>
              <a:gd name="connsiteY0" fmla="*/ 0 h 1848679"/>
              <a:gd name="connsiteX1" fmla="*/ 278296 w 2912166"/>
              <a:gd name="connsiteY1" fmla="*/ 506896 h 1848679"/>
              <a:gd name="connsiteX2" fmla="*/ 536713 w 2912166"/>
              <a:gd name="connsiteY2" fmla="*/ 904461 h 1848679"/>
              <a:gd name="connsiteX3" fmla="*/ 934279 w 2912166"/>
              <a:gd name="connsiteY3" fmla="*/ 1302026 h 1848679"/>
              <a:gd name="connsiteX4" fmla="*/ 1401418 w 2912166"/>
              <a:gd name="connsiteY4" fmla="*/ 1610139 h 1848679"/>
              <a:gd name="connsiteX5" fmla="*/ 1838739 w 2912166"/>
              <a:gd name="connsiteY5" fmla="*/ 1739348 h 1848679"/>
              <a:gd name="connsiteX6" fmla="*/ 2256183 w 2912166"/>
              <a:gd name="connsiteY6" fmla="*/ 1808922 h 1848679"/>
              <a:gd name="connsiteX7" fmla="*/ 2623931 w 2912166"/>
              <a:gd name="connsiteY7" fmla="*/ 1828800 h 1848679"/>
              <a:gd name="connsiteX8" fmla="*/ 2912166 w 2912166"/>
              <a:gd name="connsiteY8" fmla="*/ 1848679 h 184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2166" h="1848679">
                <a:moveTo>
                  <a:pt x="0" y="0"/>
                </a:moveTo>
                <a:cubicBezTo>
                  <a:pt x="94422" y="178076"/>
                  <a:pt x="188844" y="356153"/>
                  <a:pt x="278296" y="506896"/>
                </a:cubicBezTo>
                <a:cubicBezTo>
                  <a:pt x="367748" y="657640"/>
                  <a:pt x="427383" y="771939"/>
                  <a:pt x="536713" y="904461"/>
                </a:cubicBezTo>
                <a:cubicBezTo>
                  <a:pt x="646043" y="1036983"/>
                  <a:pt x="790162" y="1184413"/>
                  <a:pt x="934279" y="1302026"/>
                </a:cubicBezTo>
                <a:cubicBezTo>
                  <a:pt x="1078396" y="1419639"/>
                  <a:pt x="1250675" y="1537252"/>
                  <a:pt x="1401418" y="1610139"/>
                </a:cubicBezTo>
                <a:cubicBezTo>
                  <a:pt x="1552161" y="1683026"/>
                  <a:pt x="1696278" y="1706217"/>
                  <a:pt x="1838739" y="1739348"/>
                </a:cubicBezTo>
                <a:cubicBezTo>
                  <a:pt x="1981200" y="1772479"/>
                  <a:pt x="2125318" y="1794013"/>
                  <a:pt x="2256183" y="1808922"/>
                </a:cubicBezTo>
                <a:cubicBezTo>
                  <a:pt x="2387048" y="1823831"/>
                  <a:pt x="2623931" y="1828800"/>
                  <a:pt x="2623931" y="1828800"/>
                </a:cubicBezTo>
                <a:lnTo>
                  <a:pt x="2912166" y="1848679"/>
                </a:lnTo>
              </a:path>
            </a:pathLst>
          </a:cu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dirty="0"/>
          </a:p>
        </p:txBody>
      </p:sp>
      <p:cxnSp>
        <p:nvCxnSpPr>
          <p:cNvPr id="42" name="直接箭头连接符 41">
            <a:extLst>
              <a:ext uri="{FF2B5EF4-FFF2-40B4-BE49-F238E27FC236}">
                <a16:creationId xmlns:a16="http://schemas.microsoft.com/office/drawing/2014/main" id="{73EAB2DA-26B1-676A-5D71-EDD8F75C3BA3}"/>
              </a:ext>
            </a:extLst>
          </p:cNvPr>
          <p:cNvCxnSpPr>
            <a:cxnSpLocks/>
          </p:cNvCxnSpPr>
          <p:nvPr/>
        </p:nvCxnSpPr>
        <p:spPr>
          <a:xfrm flipV="1">
            <a:off x="3000341" y="4939381"/>
            <a:ext cx="0" cy="135432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ABC0F645-4E72-7DE5-974A-DC22A80D0061}"/>
              </a:ext>
            </a:extLst>
          </p:cNvPr>
          <p:cNvCxnSpPr>
            <a:cxnSpLocks/>
          </p:cNvCxnSpPr>
          <p:nvPr/>
        </p:nvCxnSpPr>
        <p:spPr>
          <a:xfrm>
            <a:off x="3000341" y="6293703"/>
            <a:ext cx="447093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8" name="椭圆 117">
            <a:extLst>
              <a:ext uri="{FF2B5EF4-FFF2-40B4-BE49-F238E27FC236}">
                <a16:creationId xmlns:a16="http://schemas.microsoft.com/office/drawing/2014/main" id="{1425CAFD-E0EA-92EA-BB0E-9C44C511E2A0}"/>
              </a:ext>
            </a:extLst>
          </p:cNvPr>
          <p:cNvSpPr/>
          <p:nvPr/>
        </p:nvSpPr>
        <p:spPr>
          <a:xfrm>
            <a:off x="3506036" y="5498112"/>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235A4144-5193-FE8E-C5F3-027FB9EDF0F3}"/>
              </a:ext>
            </a:extLst>
          </p:cNvPr>
          <p:cNvSpPr/>
          <p:nvPr/>
        </p:nvSpPr>
        <p:spPr>
          <a:xfrm>
            <a:off x="4064489" y="5768099"/>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3FD06329-0A30-0523-BD3C-73E5EB822193}"/>
              </a:ext>
            </a:extLst>
          </p:cNvPr>
          <p:cNvSpPr/>
          <p:nvPr/>
        </p:nvSpPr>
        <p:spPr>
          <a:xfrm>
            <a:off x="4745156" y="6034340"/>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0AA5AECC-6BDF-9F7F-1AEC-0E673619259E}"/>
              </a:ext>
            </a:extLst>
          </p:cNvPr>
          <p:cNvSpPr/>
          <p:nvPr/>
        </p:nvSpPr>
        <p:spPr>
          <a:xfrm>
            <a:off x="5465970" y="6076935"/>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1CC47B02-72F3-1B77-70C1-AE4CE8C933F9}"/>
              </a:ext>
            </a:extLst>
          </p:cNvPr>
          <p:cNvSpPr/>
          <p:nvPr/>
        </p:nvSpPr>
        <p:spPr>
          <a:xfrm>
            <a:off x="6258115" y="6146972"/>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0" name="文本框 129">
            <a:extLst>
              <a:ext uri="{FF2B5EF4-FFF2-40B4-BE49-F238E27FC236}">
                <a16:creationId xmlns:a16="http://schemas.microsoft.com/office/drawing/2014/main" id="{9114DF93-EAA9-6D26-9016-FBB2CC582A38}"/>
              </a:ext>
            </a:extLst>
          </p:cNvPr>
          <p:cNvSpPr txBox="1"/>
          <p:nvPr/>
        </p:nvSpPr>
        <p:spPr>
          <a:xfrm>
            <a:off x="3466361" y="5169226"/>
            <a:ext cx="416127" cy="338354"/>
          </a:xfrm>
          <a:prstGeom prst="rect">
            <a:avLst/>
          </a:prstGeom>
          <a:noFill/>
        </p:spPr>
        <p:txBody>
          <a:bodyPr wrap="square" rtlCol="0">
            <a:spAutoFit/>
          </a:bodyPr>
          <a:lstStyle/>
          <a:p>
            <a:r>
              <a:rPr lang="en-US" altLang="zh-CN" sz="1600" b="1" dirty="0"/>
              <a:t>F</a:t>
            </a:r>
            <a:r>
              <a:rPr lang="en-US" altLang="zh-CN" sz="1050" b="1" dirty="0"/>
              <a:t>0</a:t>
            </a:r>
            <a:endParaRPr lang="zh-CN" altLang="en-US" sz="1600" b="1" dirty="0"/>
          </a:p>
        </p:txBody>
      </p:sp>
      <p:sp>
        <p:nvSpPr>
          <p:cNvPr id="131" name="文本框 130">
            <a:extLst>
              <a:ext uri="{FF2B5EF4-FFF2-40B4-BE49-F238E27FC236}">
                <a16:creationId xmlns:a16="http://schemas.microsoft.com/office/drawing/2014/main" id="{774DBA84-9631-8DD6-8F29-841A17B62D19}"/>
              </a:ext>
            </a:extLst>
          </p:cNvPr>
          <p:cNvSpPr txBox="1"/>
          <p:nvPr/>
        </p:nvSpPr>
        <p:spPr>
          <a:xfrm>
            <a:off x="4064489" y="5461072"/>
            <a:ext cx="416127" cy="338354"/>
          </a:xfrm>
          <a:prstGeom prst="rect">
            <a:avLst/>
          </a:prstGeom>
          <a:noFill/>
        </p:spPr>
        <p:txBody>
          <a:bodyPr wrap="square" rtlCol="0">
            <a:spAutoFit/>
          </a:bodyPr>
          <a:lstStyle/>
          <a:p>
            <a:r>
              <a:rPr lang="en-US" altLang="zh-CN" sz="1600" b="1" dirty="0"/>
              <a:t>F</a:t>
            </a:r>
            <a:r>
              <a:rPr lang="en-US" altLang="zh-CN" sz="1050" b="1" dirty="0"/>
              <a:t>1</a:t>
            </a:r>
            <a:endParaRPr lang="zh-CN" altLang="en-US" sz="1600" b="1" dirty="0"/>
          </a:p>
        </p:txBody>
      </p:sp>
      <p:sp>
        <p:nvSpPr>
          <p:cNvPr id="132" name="文本框 131">
            <a:extLst>
              <a:ext uri="{FF2B5EF4-FFF2-40B4-BE49-F238E27FC236}">
                <a16:creationId xmlns:a16="http://schemas.microsoft.com/office/drawing/2014/main" id="{9F6E0D45-8979-71D4-2C29-8813ADE7CEFB}"/>
              </a:ext>
            </a:extLst>
          </p:cNvPr>
          <p:cNvSpPr txBox="1"/>
          <p:nvPr/>
        </p:nvSpPr>
        <p:spPr>
          <a:xfrm>
            <a:off x="4753599" y="5679422"/>
            <a:ext cx="416127" cy="338354"/>
          </a:xfrm>
          <a:prstGeom prst="rect">
            <a:avLst/>
          </a:prstGeom>
          <a:noFill/>
        </p:spPr>
        <p:txBody>
          <a:bodyPr wrap="square" rtlCol="0">
            <a:spAutoFit/>
          </a:bodyPr>
          <a:lstStyle/>
          <a:p>
            <a:r>
              <a:rPr lang="en-US" altLang="zh-CN" sz="1600" b="1" dirty="0"/>
              <a:t>F</a:t>
            </a:r>
            <a:r>
              <a:rPr lang="en-US" altLang="zh-CN" sz="1050" b="1" dirty="0"/>
              <a:t>2</a:t>
            </a:r>
            <a:endParaRPr lang="zh-CN" altLang="en-US" sz="1600" b="1" dirty="0"/>
          </a:p>
        </p:txBody>
      </p:sp>
      <p:sp>
        <p:nvSpPr>
          <p:cNvPr id="133" name="文本框 132">
            <a:extLst>
              <a:ext uri="{FF2B5EF4-FFF2-40B4-BE49-F238E27FC236}">
                <a16:creationId xmlns:a16="http://schemas.microsoft.com/office/drawing/2014/main" id="{6CA07311-790F-69FA-BB6E-F5B533F70818}"/>
              </a:ext>
            </a:extLst>
          </p:cNvPr>
          <p:cNvSpPr txBox="1"/>
          <p:nvPr/>
        </p:nvSpPr>
        <p:spPr>
          <a:xfrm>
            <a:off x="5481791" y="5753508"/>
            <a:ext cx="416127" cy="338354"/>
          </a:xfrm>
          <a:prstGeom prst="rect">
            <a:avLst/>
          </a:prstGeom>
          <a:noFill/>
        </p:spPr>
        <p:txBody>
          <a:bodyPr wrap="square" rtlCol="0">
            <a:spAutoFit/>
          </a:bodyPr>
          <a:lstStyle/>
          <a:p>
            <a:r>
              <a:rPr lang="en-US" altLang="zh-CN" sz="1600" b="1" dirty="0"/>
              <a:t>F</a:t>
            </a:r>
            <a:r>
              <a:rPr lang="en-US" altLang="zh-CN" sz="1050" b="1" dirty="0"/>
              <a:t>3</a:t>
            </a:r>
            <a:endParaRPr lang="zh-CN" altLang="en-US" sz="1600" b="1" dirty="0"/>
          </a:p>
        </p:txBody>
      </p:sp>
      <p:sp>
        <p:nvSpPr>
          <p:cNvPr id="134" name="文本框 133">
            <a:extLst>
              <a:ext uri="{FF2B5EF4-FFF2-40B4-BE49-F238E27FC236}">
                <a16:creationId xmlns:a16="http://schemas.microsoft.com/office/drawing/2014/main" id="{B6F142E1-9E27-DD9F-EA09-41EB8FCE4824}"/>
              </a:ext>
            </a:extLst>
          </p:cNvPr>
          <p:cNvSpPr txBox="1"/>
          <p:nvPr/>
        </p:nvSpPr>
        <p:spPr>
          <a:xfrm>
            <a:off x="6255899" y="5796986"/>
            <a:ext cx="416127" cy="338354"/>
          </a:xfrm>
          <a:prstGeom prst="rect">
            <a:avLst/>
          </a:prstGeom>
          <a:noFill/>
        </p:spPr>
        <p:txBody>
          <a:bodyPr wrap="square" rtlCol="0">
            <a:spAutoFit/>
          </a:bodyPr>
          <a:lstStyle/>
          <a:p>
            <a:r>
              <a:rPr lang="en-US" altLang="zh-CN" sz="1600" b="1" dirty="0"/>
              <a:t>F</a:t>
            </a:r>
            <a:r>
              <a:rPr lang="en-US" altLang="zh-CN" sz="1050" b="1" dirty="0"/>
              <a:t>4</a:t>
            </a:r>
            <a:endParaRPr lang="zh-CN" altLang="en-US" sz="1600" b="1" dirty="0"/>
          </a:p>
        </p:txBody>
      </p:sp>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44EA37AE-00A7-1330-2ADA-46F01B0374AF}"/>
                  </a:ext>
                </a:extLst>
              </p:cNvPr>
              <p:cNvSpPr txBox="1"/>
              <p:nvPr/>
            </p:nvSpPr>
            <p:spPr>
              <a:xfrm>
                <a:off x="5522524" y="5233713"/>
                <a:ext cx="2060678" cy="493981"/>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𝐴</m:t>
                      </m:r>
                      <m:r>
                        <a:rPr lang="en-US" altLang="zh-CN" sz="1800" b="0" i="1" smtClean="0">
                          <a:solidFill>
                            <a:schemeClr val="tx1"/>
                          </a:solidFill>
                          <a:latin typeface="Cambria Math" panose="02040503050406030204" pitchFamily="18" charset="0"/>
                        </a:rPr>
                        <m:t> </m:t>
                      </m:r>
                      <m:sSup>
                        <m:sSupPr>
                          <m:ctrlPr>
                            <a:rPr lang="en-US" altLang="zh-CN" sz="1800" b="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𝑒</m:t>
                          </m:r>
                        </m:e>
                        <m:sup>
                          <m:r>
                            <a:rPr lang="en-US" altLang="zh-CN" sz="1800" b="0" i="1" smtClean="0">
                              <a:solidFill>
                                <a:schemeClr val="tx1"/>
                              </a:solidFill>
                              <a:latin typeface="Cambria Math" panose="02040503050406030204" pitchFamily="18" charset="0"/>
                            </a:rPr>
                            <m:t>− </m:t>
                          </m:r>
                          <m:f>
                            <m:fPr>
                              <m:ctrlPr>
                                <a:rPr lang="en-US" altLang="zh-CN" sz="1800" b="0" i="1" smtClean="0">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𝑇𝐸</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𝐹</m:t>
                              </m:r>
                              <m:r>
                                <a:rPr lang="en-US" altLang="zh-CN" sz="1800" b="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rPr>
                                <m:t>𝑇𝑅</m:t>
                              </m:r>
                            </m:num>
                            <m:den>
                              <m:r>
                                <a:rPr lang="en-US" altLang="zh-CN" sz="1800" b="0" i="1" smtClean="0">
                                  <a:solidFill>
                                    <a:schemeClr val="tx1"/>
                                  </a:solidFill>
                                  <a:latin typeface="Cambria Math" panose="02040503050406030204" pitchFamily="18" charset="0"/>
                                </a:rPr>
                                <m:t>𝑇</m:t>
                              </m:r>
                              <m:r>
                                <a:rPr lang="en-US" altLang="zh-CN" sz="1800" b="0" i="1" smtClean="0">
                                  <a:solidFill>
                                    <a:schemeClr val="tx1"/>
                                  </a:solidFill>
                                  <a:latin typeface="Cambria Math" panose="02040503050406030204" pitchFamily="18" charset="0"/>
                                </a:rPr>
                                <m:t>2∗</m:t>
                              </m:r>
                            </m:den>
                          </m:f>
                          <m:r>
                            <a:rPr lang="en-US" altLang="zh-CN" sz="1800" b="0" i="1" smtClean="0">
                              <a:solidFill>
                                <a:schemeClr val="tx1"/>
                              </a:solidFill>
                              <a:latin typeface="Cambria Math" panose="02040503050406030204" pitchFamily="18" charset="0"/>
                            </a:rPr>
                            <m:t> </m:t>
                          </m:r>
                        </m:sup>
                      </m:sSup>
                    </m:oMath>
                  </m:oMathPara>
                </a14:m>
                <a:endParaRPr lang="zh-CN" altLang="en-US" dirty="0"/>
              </a:p>
            </p:txBody>
          </p:sp>
        </mc:Choice>
        <mc:Fallback xmlns="">
          <p:sp>
            <p:nvSpPr>
              <p:cNvPr id="136" name="文本框 135">
                <a:extLst>
                  <a:ext uri="{FF2B5EF4-FFF2-40B4-BE49-F238E27FC236}">
                    <a16:creationId xmlns:a16="http://schemas.microsoft.com/office/drawing/2014/main" id="{44EA37AE-00A7-1330-2ADA-46F01B0374AF}"/>
                  </a:ext>
                </a:extLst>
              </p:cNvPr>
              <p:cNvSpPr txBox="1">
                <a:spLocks noRot="1" noChangeAspect="1" noMove="1" noResize="1" noEditPoints="1" noAdjustHandles="1" noChangeArrowheads="1" noChangeShapeType="1" noTextEdit="1"/>
              </p:cNvSpPr>
              <p:nvPr/>
            </p:nvSpPr>
            <p:spPr>
              <a:xfrm>
                <a:off x="5522524" y="5233713"/>
                <a:ext cx="2060678" cy="493981"/>
              </a:xfrm>
              <a:prstGeom prst="rect">
                <a:avLst/>
              </a:prstGeom>
              <a:blipFill>
                <a:blip r:embed="rId22"/>
                <a:stretch>
                  <a:fillRect/>
                </a:stretch>
              </a:blipFill>
              <a:ln>
                <a:solidFill>
                  <a:srgbClr val="FF0000"/>
                </a:solidFill>
              </a:ln>
            </p:spPr>
            <p:txBody>
              <a:bodyPr/>
              <a:lstStyle/>
              <a:p>
                <a:r>
                  <a:rPr lang="zh-CN" altLang="en-US">
                    <a:noFill/>
                  </a:rPr>
                  <a:t> </a:t>
                </a:r>
              </a:p>
            </p:txBody>
          </p:sp>
        </mc:Fallback>
      </mc:AlternateContent>
      <p:pic>
        <p:nvPicPr>
          <p:cNvPr id="137" name="图片 136" descr="电脑屏幕的照片&#10;&#10;低可信度描述已自动生成">
            <a:extLst>
              <a:ext uri="{FF2B5EF4-FFF2-40B4-BE49-F238E27FC236}">
                <a16:creationId xmlns:a16="http://schemas.microsoft.com/office/drawing/2014/main" id="{52EF13DD-B5CB-35EC-D321-79B3967D0AF3}"/>
              </a:ext>
            </a:extLst>
          </p:cNvPr>
          <p:cNvPicPr>
            <a:picLocks noChangeAspect="1"/>
          </p:cNvPicPr>
          <p:nvPr/>
        </p:nvPicPr>
        <p:blipFill rotWithShape="1">
          <a:blip r:embed="rId20">
            <a:extLst>
              <a:ext uri="{28A0092B-C50C-407E-A947-70E740481C1C}">
                <a14:useLocalDpi xmlns:a14="http://schemas.microsoft.com/office/drawing/2010/main" val="0"/>
              </a:ext>
            </a:extLst>
          </a:blip>
          <a:srcRect l="18064" t="9152" r="15298" b="10768"/>
          <a:stretch/>
        </p:blipFill>
        <p:spPr>
          <a:xfrm>
            <a:off x="2829957" y="588737"/>
            <a:ext cx="645568" cy="659116"/>
          </a:xfrm>
          <a:prstGeom prst="rect">
            <a:avLst/>
          </a:prstGeom>
          <a:ln>
            <a:solidFill>
              <a:schemeClr val="bg1"/>
            </a:solidFill>
          </a:ln>
        </p:spPr>
      </p:pic>
      <p:pic>
        <p:nvPicPr>
          <p:cNvPr id="138" name="图片 137" descr="电脑屏幕的照片&#10;&#10;低可信度描述已自动生成">
            <a:extLst>
              <a:ext uri="{FF2B5EF4-FFF2-40B4-BE49-F238E27FC236}">
                <a16:creationId xmlns:a16="http://schemas.microsoft.com/office/drawing/2014/main" id="{22BDE2C0-1FC3-1501-B671-303D82B2A937}"/>
              </a:ext>
            </a:extLst>
          </p:cNvPr>
          <p:cNvPicPr>
            <a:picLocks noChangeAspect="1"/>
          </p:cNvPicPr>
          <p:nvPr/>
        </p:nvPicPr>
        <p:blipFill rotWithShape="1">
          <a:blip r:embed="rId20">
            <a:extLst>
              <a:ext uri="{28A0092B-C50C-407E-A947-70E740481C1C}">
                <a14:useLocalDpi xmlns:a14="http://schemas.microsoft.com/office/drawing/2010/main" val="0"/>
              </a:ext>
            </a:extLst>
          </a:blip>
          <a:srcRect l="18064" t="9152" r="15298" b="10768"/>
          <a:stretch/>
        </p:blipFill>
        <p:spPr>
          <a:xfrm>
            <a:off x="2982357" y="741137"/>
            <a:ext cx="645568" cy="659116"/>
          </a:xfrm>
          <a:prstGeom prst="rect">
            <a:avLst/>
          </a:prstGeom>
          <a:ln>
            <a:solidFill>
              <a:schemeClr val="bg1"/>
            </a:solidFill>
          </a:ln>
        </p:spPr>
      </p:pic>
      <p:pic>
        <p:nvPicPr>
          <p:cNvPr id="139" name="图片 138" descr="电脑屏幕的照片&#10;&#10;低可信度描述已自动生成">
            <a:extLst>
              <a:ext uri="{FF2B5EF4-FFF2-40B4-BE49-F238E27FC236}">
                <a16:creationId xmlns:a16="http://schemas.microsoft.com/office/drawing/2014/main" id="{31C02821-3C4F-9413-33B4-4919EE7FBB50}"/>
              </a:ext>
            </a:extLst>
          </p:cNvPr>
          <p:cNvPicPr>
            <a:picLocks noChangeAspect="1"/>
          </p:cNvPicPr>
          <p:nvPr/>
        </p:nvPicPr>
        <p:blipFill rotWithShape="1">
          <a:blip r:embed="rId20">
            <a:extLst>
              <a:ext uri="{28A0092B-C50C-407E-A947-70E740481C1C}">
                <a14:useLocalDpi xmlns:a14="http://schemas.microsoft.com/office/drawing/2010/main" val="0"/>
              </a:ext>
            </a:extLst>
          </a:blip>
          <a:srcRect l="18064" t="9152" r="15298" b="10768"/>
          <a:stretch/>
        </p:blipFill>
        <p:spPr>
          <a:xfrm>
            <a:off x="3134757" y="893537"/>
            <a:ext cx="645568" cy="659116"/>
          </a:xfrm>
          <a:prstGeom prst="rect">
            <a:avLst/>
          </a:prstGeom>
          <a:ln>
            <a:solidFill>
              <a:schemeClr val="bg1"/>
            </a:solidFill>
          </a:ln>
        </p:spPr>
      </p:pic>
      <p:pic>
        <p:nvPicPr>
          <p:cNvPr id="140" name="图片 139" descr="电脑屏幕的照片&#10;&#10;低可信度描述已自动生成">
            <a:extLst>
              <a:ext uri="{FF2B5EF4-FFF2-40B4-BE49-F238E27FC236}">
                <a16:creationId xmlns:a16="http://schemas.microsoft.com/office/drawing/2014/main" id="{72002752-3B1F-3911-61D8-445C2D30647B}"/>
              </a:ext>
            </a:extLst>
          </p:cNvPr>
          <p:cNvPicPr>
            <a:picLocks noChangeAspect="1"/>
          </p:cNvPicPr>
          <p:nvPr/>
        </p:nvPicPr>
        <p:blipFill rotWithShape="1">
          <a:blip r:embed="rId20">
            <a:extLst>
              <a:ext uri="{28A0092B-C50C-407E-A947-70E740481C1C}">
                <a14:useLocalDpi xmlns:a14="http://schemas.microsoft.com/office/drawing/2010/main" val="0"/>
              </a:ext>
            </a:extLst>
          </a:blip>
          <a:srcRect l="18064" t="9152" r="15298" b="10768"/>
          <a:stretch/>
        </p:blipFill>
        <p:spPr>
          <a:xfrm>
            <a:off x="3287157" y="1045937"/>
            <a:ext cx="645568" cy="659116"/>
          </a:xfrm>
          <a:prstGeom prst="rect">
            <a:avLst/>
          </a:prstGeom>
          <a:ln>
            <a:solidFill>
              <a:schemeClr val="bg1"/>
            </a:solidFill>
          </a:ln>
        </p:spPr>
      </p:pic>
      <p:sp>
        <p:nvSpPr>
          <p:cNvPr id="146" name="文本框 145">
            <a:extLst>
              <a:ext uri="{FF2B5EF4-FFF2-40B4-BE49-F238E27FC236}">
                <a16:creationId xmlns:a16="http://schemas.microsoft.com/office/drawing/2014/main" id="{035BB241-ECE6-1CC6-5130-662C67103EB6}"/>
              </a:ext>
            </a:extLst>
          </p:cNvPr>
          <p:cNvSpPr txBox="1"/>
          <p:nvPr/>
        </p:nvSpPr>
        <p:spPr>
          <a:xfrm>
            <a:off x="552349" y="5064436"/>
            <a:ext cx="2953687" cy="338554"/>
          </a:xfrm>
          <a:prstGeom prst="rect">
            <a:avLst/>
          </a:prstGeom>
          <a:noFill/>
        </p:spPr>
        <p:txBody>
          <a:bodyPr wrap="square" rtlCol="0">
            <a:spAutoFit/>
          </a:bodyPr>
          <a:lstStyle/>
          <a:p>
            <a:pPr algn="ctr"/>
            <a:r>
              <a:rPr lang="en-US" altLang="zh-CN" sz="1600" b="1" dirty="0"/>
              <a:t>F-state magnitude </a:t>
            </a:r>
            <a:endParaRPr lang="zh-CN" altLang="en-US" sz="1600" b="1" dirty="0"/>
          </a:p>
        </p:txBody>
      </p:sp>
      <p:sp>
        <p:nvSpPr>
          <p:cNvPr id="147" name="文本框 146">
            <a:extLst>
              <a:ext uri="{FF2B5EF4-FFF2-40B4-BE49-F238E27FC236}">
                <a16:creationId xmlns:a16="http://schemas.microsoft.com/office/drawing/2014/main" id="{403B4D5E-E40D-B4A2-9786-80A98901473C}"/>
              </a:ext>
            </a:extLst>
          </p:cNvPr>
          <p:cNvSpPr txBox="1"/>
          <p:nvPr/>
        </p:nvSpPr>
        <p:spPr>
          <a:xfrm>
            <a:off x="7372255" y="6085111"/>
            <a:ext cx="862616" cy="338554"/>
          </a:xfrm>
          <a:prstGeom prst="rect">
            <a:avLst/>
          </a:prstGeom>
          <a:noFill/>
        </p:spPr>
        <p:txBody>
          <a:bodyPr wrap="square" rtlCol="0">
            <a:spAutoFit/>
          </a:bodyPr>
          <a:lstStyle/>
          <a:p>
            <a:pPr algn="ctr"/>
            <a:r>
              <a:rPr lang="en-US" altLang="zh-CN" sz="1600" b="1" dirty="0"/>
              <a:t>Time </a:t>
            </a:r>
            <a:endParaRPr lang="zh-CN" altLang="en-US" sz="1600" b="1" dirty="0"/>
          </a:p>
        </p:txBody>
      </p:sp>
      <p:sp>
        <p:nvSpPr>
          <p:cNvPr id="3" name="对话气泡: 矩形 2">
            <a:extLst>
              <a:ext uri="{FF2B5EF4-FFF2-40B4-BE49-F238E27FC236}">
                <a16:creationId xmlns:a16="http://schemas.microsoft.com/office/drawing/2014/main" id="{72671CFD-D220-3B22-894C-FCC6516736CA}"/>
              </a:ext>
            </a:extLst>
          </p:cNvPr>
          <p:cNvSpPr/>
          <p:nvPr/>
        </p:nvSpPr>
        <p:spPr>
          <a:xfrm>
            <a:off x="1006209" y="4188488"/>
            <a:ext cx="2843685" cy="1402828"/>
          </a:xfrm>
          <a:prstGeom prst="wedgeRectCallout">
            <a:avLst>
              <a:gd name="adj1" fmla="val -61921"/>
              <a:gd name="adj2" fmla="val 82055"/>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Quantitative analysis?</a:t>
            </a:r>
          </a:p>
          <a:p>
            <a:pPr algn="ctr"/>
            <a:r>
              <a:rPr lang="en-US" altLang="zh-CN" dirty="0"/>
              <a:t>Scan parameter choice?  </a:t>
            </a:r>
            <a:endParaRPr lang="zh-CN" altLang="en-US" dirty="0"/>
          </a:p>
        </p:txBody>
      </p:sp>
    </p:spTree>
    <p:extLst>
      <p:ext uri="{BB962C8B-B14F-4D97-AF65-F5344CB8AC3E}">
        <p14:creationId xmlns:p14="http://schemas.microsoft.com/office/powerpoint/2010/main" val="1551598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箭头: 直角上 15">
            <a:extLst>
              <a:ext uri="{FF2B5EF4-FFF2-40B4-BE49-F238E27FC236}">
                <a16:creationId xmlns:a16="http://schemas.microsoft.com/office/drawing/2014/main" id="{440C07E8-A9ED-B93B-6D30-0C35A822B084}"/>
              </a:ext>
            </a:extLst>
          </p:cNvPr>
          <p:cNvSpPr/>
          <p:nvPr/>
        </p:nvSpPr>
        <p:spPr>
          <a:xfrm rot="5400000">
            <a:off x="5176649" y="3888795"/>
            <a:ext cx="531397" cy="63103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D32F724E-EED5-CA0A-DDAF-2AAC872DCB2F}"/>
              </a:ext>
            </a:extLst>
          </p:cNvPr>
          <p:cNvSpPr>
            <a:spLocks noGrp="1"/>
          </p:cNvSpPr>
          <p:nvPr>
            <p:ph type="body" sz="quarter" idx="10"/>
          </p:nvPr>
        </p:nvSpPr>
        <p:spPr/>
        <p:txBody>
          <a:bodyPr/>
          <a:lstStyle/>
          <a:p>
            <a:r>
              <a:rPr lang="en-US" altLang="zh-CN" dirty="0"/>
              <a:t>Method Overview</a:t>
            </a:r>
            <a:endParaRPr lang="zh-CN" altLang="en-US" dirty="0"/>
          </a:p>
        </p:txBody>
      </p:sp>
      <p:sp>
        <p:nvSpPr>
          <p:cNvPr id="4" name="矩形 3">
            <a:extLst>
              <a:ext uri="{FF2B5EF4-FFF2-40B4-BE49-F238E27FC236}">
                <a16:creationId xmlns:a16="http://schemas.microsoft.com/office/drawing/2014/main" id="{C78A527A-9BBA-C5D1-ED13-276DF2E65A19}"/>
              </a:ext>
            </a:extLst>
          </p:cNvPr>
          <p:cNvSpPr/>
          <p:nvPr/>
        </p:nvSpPr>
        <p:spPr>
          <a:xfrm>
            <a:off x="1419225" y="992605"/>
            <a:ext cx="2347909"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Monte Carlo computer simulation </a:t>
            </a:r>
            <a:endParaRPr lang="zh-CN" altLang="en-US" dirty="0"/>
          </a:p>
        </p:txBody>
      </p:sp>
      <p:sp>
        <p:nvSpPr>
          <p:cNvPr id="5" name="矩形 4">
            <a:extLst>
              <a:ext uri="{FF2B5EF4-FFF2-40B4-BE49-F238E27FC236}">
                <a16:creationId xmlns:a16="http://schemas.microsoft.com/office/drawing/2014/main" id="{5B269EF6-1830-E1C3-1FAE-F61FDDA652F3}"/>
              </a:ext>
            </a:extLst>
          </p:cNvPr>
          <p:cNvSpPr/>
          <p:nvPr/>
        </p:nvSpPr>
        <p:spPr>
          <a:xfrm>
            <a:off x="4852987" y="1913336"/>
            <a:ext cx="2738438" cy="85725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err="1"/>
              <a:t>Optimised</a:t>
            </a:r>
            <a:r>
              <a:rPr lang="en-US" altLang="zh-CN" dirty="0"/>
              <a:t> TR and N for N-periodic ka-SPGR</a:t>
            </a:r>
            <a:endParaRPr lang="zh-CN" altLang="en-US" dirty="0"/>
          </a:p>
        </p:txBody>
      </p:sp>
      <p:sp>
        <p:nvSpPr>
          <p:cNvPr id="6" name="矩形 5">
            <a:extLst>
              <a:ext uri="{FF2B5EF4-FFF2-40B4-BE49-F238E27FC236}">
                <a16:creationId xmlns:a16="http://schemas.microsoft.com/office/drawing/2014/main" id="{D7BDBA4A-94B6-74B3-A014-55D3BF639859}"/>
              </a:ext>
            </a:extLst>
          </p:cNvPr>
          <p:cNvSpPr/>
          <p:nvPr/>
        </p:nvSpPr>
        <p:spPr>
          <a:xfrm>
            <a:off x="5014909" y="3115490"/>
            <a:ext cx="2362201"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Practical phantom scanning experiment</a:t>
            </a:r>
            <a:endParaRPr lang="zh-CN" altLang="en-US" dirty="0"/>
          </a:p>
        </p:txBody>
      </p:sp>
      <p:sp>
        <p:nvSpPr>
          <p:cNvPr id="7" name="矩形 6">
            <a:extLst>
              <a:ext uri="{FF2B5EF4-FFF2-40B4-BE49-F238E27FC236}">
                <a16:creationId xmlns:a16="http://schemas.microsoft.com/office/drawing/2014/main" id="{957825A8-F855-1435-93D9-0D1BFFE1626D}"/>
              </a:ext>
            </a:extLst>
          </p:cNvPr>
          <p:cNvSpPr/>
          <p:nvPr/>
        </p:nvSpPr>
        <p:spPr>
          <a:xfrm>
            <a:off x="2343147" y="1935580"/>
            <a:ext cx="2085977" cy="63817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a:t>Percentage bias</a:t>
            </a:r>
            <a:endParaRPr lang="zh-CN" altLang="en-US" dirty="0"/>
          </a:p>
        </p:txBody>
      </p:sp>
      <p:sp>
        <p:nvSpPr>
          <p:cNvPr id="9" name="矩形 8">
            <a:extLst>
              <a:ext uri="{FF2B5EF4-FFF2-40B4-BE49-F238E27FC236}">
                <a16:creationId xmlns:a16="http://schemas.microsoft.com/office/drawing/2014/main" id="{7D7660DB-BA16-ED0C-1D62-835615663E5F}"/>
              </a:ext>
            </a:extLst>
          </p:cNvPr>
          <p:cNvSpPr/>
          <p:nvPr/>
        </p:nvSpPr>
        <p:spPr>
          <a:xfrm>
            <a:off x="6972297" y="4967282"/>
            <a:ext cx="2085977" cy="63817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a:t>Bias and variation</a:t>
            </a:r>
            <a:endParaRPr lang="zh-CN" altLang="en-US" dirty="0"/>
          </a:p>
        </p:txBody>
      </p:sp>
      <p:sp>
        <p:nvSpPr>
          <p:cNvPr id="10" name="矩形 9">
            <a:extLst>
              <a:ext uri="{FF2B5EF4-FFF2-40B4-BE49-F238E27FC236}">
                <a16:creationId xmlns:a16="http://schemas.microsoft.com/office/drawing/2014/main" id="{EEF5AE6B-8028-6A54-23FA-DAE702CE1142}"/>
              </a:ext>
            </a:extLst>
          </p:cNvPr>
          <p:cNvSpPr/>
          <p:nvPr/>
        </p:nvSpPr>
        <p:spPr>
          <a:xfrm>
            <a:off x="4714876" y="4956942"/>
            <a:ext cx="2085978" cy="63817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a:t>T2* measurement efficiency </a:t>
            </a:r>
            <a:endParaRPr lang="zh-CN" altLang="en-US" dirty="0"/>
          </a:p>
        </p:txBody>
      </p:sp>
      <p:sp>
        <p:nvSpPr>
          <p:cNvPr id="13" name="矩形 12">
            <a:extLst>
              <a:ext uri="{FF2B5EF4-FFF2-40B4-BE49-F238E27FC236}">
                <a16:creationId xmlns:a16="http://schemas.microsoft.com/office/drawing/2014/main" id="{419D903E-A16D-B4E3-32E4-CA8E0BBDFE2C}"/>
              </a:ext>
            </a:extLst>
          </p:cNvPr>
          <p:cNvSpPr/>
          <p:nvPr/>
        </p:nvSpPr>
        <p:spPr>
          <a:xfrm>
            <a:off x="5757865" y="4087415"/>
            <a:ext cx="2362201" cy="63817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a:t>T2* mapping image</a:t>
            </a:r>
            <a:endParaRPr lang="zh-CN" altLang="en-US" dirty="0"/>
          </a:p>
        </p:txBody>
      </p:sp>
      <p:sp>
        <p:nvSpPr>
          <p:cNvPr id="15" name="箭头: 直角上 14">
            <a:extLst>
              <a:ext uri="{FF2B5EF4-FFF2-40B4-BE49-F238E27FC236}">
                <a16:creationId xmlns:a16="http://schemas.microsoft.com/office/drawing/2014/main" id="{82FCA799-7107-EB09-4220-0E31F50C7FAD}"/>
              </a:ext>
            </a:extLst>
          </p:cNvPr>
          <p:cNvSpPr/>
          <p:nvPr/>
        </p:nvSpPr>
        <p:spPr>
          <a:xfrm rot="5400000">
            <a:off x="1761931" y="1800038"/>
            <a:ext cx="531397" cy="63103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C4F65DD6-566A-427F-666B-527FA81605C0}"/>
              </a:ext>
            </a:extLst>
          </p:cNvPr>
          <p:cNvSpPr/>
          <p:nvPr/>
        </p:nvSpPr>
        <p:spPr>
          <a:xfrm>
            <a:off x="4498178" y="2075698"/>
            <a:ext cx="285754" cy="3922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6387068A-5345-A789-4BFF-17B029DD50E4}"/>
              </a:ext>
            </a:extLst>
          </p:cNvPr>
          <p:cNvSpPr/>
          <p:nvPr/>
        </p:nvSpPr>
        <p:spPr>
          <a:xfrm rot="5400000">
            <a:off x="4857754" y="2596286"/>
            <a:ext cx="498557" cy="64620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9B7EC410-D983-2409-29CC-F94920123691}"/>
              </a:ext>
            </a:extLst>
          </p:cNvPr>
          <p:cNvSpPr/>
          <p:nvPr/>
        </p:nvSpPr>
        <p:spPr>
          <a:xfrm rot="5400000">
            <a:off x="7183100" y="4640427"/>
            <a:ext cx="380246" cy="40481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CE2D6308-2827-DF83-AF61-4F631A5D9D70}"/>
              </a:ext>
            </a:extLst>
          </p:cNvPr>
          <p:cNvSpPr/>
          <p:nvPr/>
        </p:nvSpPr>
        <p:spPr>
          <a:xfrm rot="5400000">
            <a:off x="6174958" y="4620749"/>
            <a:ext cx="380246" cy="40481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3" name="对话气泡: 矩形 2">
            <a:extLst>
              <a:ext uri="{FF2B5EF4-FFF2-40B4-BE49-F238E27FC236}">
                <a16:creationId xmlns:a16="http://schemas.microsoft.com/office/drawing/2014/main" id="{96134CD6-D5B9-AFDE-91CA-0C3C8F1CB643}"/>
              </a:ext>
            </a:extLst>
          </p:cNvPr>
          <p:cNvSpPr/>
          <p:nvPr/>
        </p:nvSpPr>
        <p:spPr>
          <a:xfrm>
            <a:off x="1006209" y="4188488"/>
            <a:ext cx="2843685" cy="1402828"/>
          </a:xfrm>
          <a:prstGeom prst="wedgeRectCallout">
            <a:avLst>
              <a:gd name="adj1" fmla="val -61921"/>
              <a:gd name="adj2" fmla="val 82055"/>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Quantitative analysis?</a:t>
            </a:r>
          </a:p>
          <a:p>
            <a:pPr algn="ctr"/>
            <a:r>
              <a:rPr lang="en-US" altLang="zh-CN" dirty="0"/>
              <a:t>Scan parameter choice?  </a:t>
            </a:r>
            <a:endParaRPr lang="zh-CN" altLang="en-US" dirty="0"/>
          </a:p>
        </p:txBody>
      </p:sp>
    </p:spTree>
    <p:extLst>
      <p:ext uri="{BB962C8B-B14F-4D97-AF65-F5344CB8AC3E}">
        <p14:creationId xmlns:p14="http://schemas.microsoft.com/office/powerpoint/2010/main" val="4235197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4EB8899-FC9B-25A2-F5F9-0BC6E1C20304}"/>
              </a:ext>
            </a:extLst>
          </p:cNvPr>
          <p:cNvSpPr/>
          <p:nvPr/>
        </p:nvSpPr>
        <p:spPr>
          <a:xfrm>
            <a:off x="2693073" y="2817004"/>
            <a:ext cx="3723021" cy="93004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 name="Text Placeholder 1"/>
          <p:cNvSpPr>
            <a:spLocks noGrp="1"/>
          </p:cNvSpPr>
          <p:nvPr>
            <p:ph type="body" sz="quarter" idx="10"/>
          </p:nvPr>
        </p:nvSpPr>
        <p:spPr>
          <a:xfrm>
            <a:off x="2995749" y="469900"/>
            <a:ext cx="5691051" cy="486642"/>
          </a:xfrm>
        </p:spPr>
        <p:txBody>
          <a:bodyPr/>
          <a:lstStyle/>
          <a:p>
            <a:pPr algn="l"/>
            <a:r>
              <a:rPr lang="en-US" dirty="0"/>
              <a:t>Development of MRI T2* Mapping Model for N-Periodic ka-SPGR Sequence:</a:t>
            </a:r>
          </a:p>
          <a:p>
            <a:pPr algn="l"/>
            <a:r>
              <a:rPr lang="en-US" dirty="0"/>
              <a:t>A Promising Technique for Parkinson’s Disease Biomarker Detection</a:t>
            </a:r>
          </a:p>
          <a:p>
            <a:pPr algn="l"/>
            <a:r>
              <a:rPr lang="en-US" dirty="0"/>
              <a:t> </a:t>
            </a:r>
          </a:p>
          <a:p>
            <a:pPr algn="l"/>
            <a:endParaRPr lang="en-US" dirty="0"/>
          </a:p>
        </p:txBody>
      </p:sp>
      <p:sp>
        <p:nvSpPr>
          <p:cNvPr id="6" name="Title 2">
            <a:extLst>
              <a:ext uri="{FF2B5EF4-FFF2-40B4-BE49-F238E27FC236}">
                <a16:creationId xmlns:a16="http://schemas.microsoft.com/office/drawing/2014/main" id="{4AFE83FD-96D9-0533-CE02-7C4EB7EB848A}"/>
              </a:ext>
            </a:extLst>
          </p:cNvPr>
          <p:cNvSpPr txBox="1">
            <a:spLocks/>
          </p:cNvSpPr>
          <p:nvPr/>
        </p:nvSpPr>
        <p:spPr>
          <a:xfrm>
            <a:off x="2727908" y="1885224"/>
            <a:ext cx="4367347" cy="308755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pPr marL="342900" indent="-342900">
              <a:buFont typeface="Arial" panose="020B0604020202020204" pitchFamily="34" charset="0"/>
              <a:buChar char="•"/>
            </a:pPr>
            <a:r>
              <a:rPr lang="en-US" sz="2000" dirty="0"/>
              <a:t>Background introduction </a:t>
            </a:r>
          </a:p>
          <a:p>
            <a:pPr marL="342900" indent="-342900">
              <a:buFont typeface="Arial" panose="020B0604020202020204" pitchFamily="34" charset="0"/>
              <a:buChar char="•"/>
            </a:pPr>
            <a:r>
              <a:rPr lang="en-US" sz="2000" dirty="0"/>
              <a:t>Theory </a:t>
            </a:r>
          </a:p>
          <a:p>
            <a:r>
              <a:rPr lang="en-US" sz="2000" dirty="0"/>
              <a:t>		</a:t>
            </a:r>
            <a:r>
              <a:rPr lang="en-US" altLang="zh-CN" sz="2000" dirty="0"/>
              <a:t> N-periodic </a:t>
            </a:r>
            <a:r>
              <a:rPr lang="en-US" sz="2000" dirty="0"/>
              <a:t>ka-SPGR</a:t>
            </a:r>
            <a:endParaRPr lang="en-US" sz="1000" dirty="0"/>
          </a:p>
          <a:p>
            <a:pPr marL="342900" indent="-342900">
              <a:buFont typeface="Arial" panose="020B0604020202020204" pitchFamily="34" charset="0"/>
              <a:buChar char="•"/>
            </a:pPr>
            <a:r>
              <a:rPr lang="en-US" sz="2000" dirty="0"/>
              <a:t>Computer simulation </a:t>
            </a:r>
          </a:p>
          <a:p>
            <a:r>
              <a:rPr lang="en-US" sz="2000" dirty="0"/>
              <a:t>		Method</a:t>
            </a:r>
          </a:p>
          <a:p>
            <a:r>
              <a:rPr lang="en-US" sz="2000" dirty="0"/>
              <a:t>		Result</a:t>
            </a:r>
          </a:p>
          <a:p>
            <a:pPr marL="342900" indent="-342900">
              <a:buFont typeface="Arial" panose="020B0604020202020204" pitchFamily="34" charset="0"/>
              <a:buChar char="•"/>
            </a:pPr>
            <a:r>
              <a:rPr lang="en-US" sz="2000" dirty="0"/>
              <a:t>Practical MRI scan</a:t>
            </a:r>
          </a:p>
          <a:p>
            <a:r>
              <a:rPr lang="en-US" sz="2000" dirty="0"/>
              <a:t>		Method </a:t>
            </a:r>
          </a:p>
          <a:p>
            <a:r>
              <a:rPr lang="en-US" sz="2000" dirty="0"/>
              <a:t>		Result</a:t>
            </a:r>
          </a:p>
          <a:p>
            <a:pPr marL="342900" indent="-342900">
              <a:buFont typeface="Arial" panose="020B0604020202020204" pitchFamily="34" charset="0"/>
              <a:buChar char="•"/>
            </a:pPr>
            <a:r>
              <a:rPr lang="en-US" sz="2000" dirty="0"/>
              <a:t>Conclusion and Limitations </a:t>
            </a:r>
          </a:p>
          <a:p>
            <a:pPr marL="342900" indent="-342900">
              <a:buFont typeface="Arial" panose="020B0604020202020204" pitchFamily="34" charset="0"/>
              <a:buChar char="•"/>
            </a:pPr>
            <a:r>
              <a:rPr lang="en-US" sz="2000" dirty="0"/>
              <a:t>Q &amp; A</a:t>
            </a:r>
          </a:p>
          <a:p>
            <a:pPr marL="342900" indent="-342900">
              <a:buFont typeface="Arial" panose="020B0604020202020204" pitchFamily="34" charset="0"/>
              <a:buChar char="•"/>
            </a:pPr>
            <a:endParaRPr lang="en-US" sz="2000" dirty="0"/>
          </a:p>
          <a:p>
            <a:endParaRPr lang="en-US" sz="2000" dirty="0"/>
          </a:p>
        </p:txBody>
      </p:sp>
      <p:sp>
        <p:nvSpPr>
          <p:cNvPr id="7" name="矩形 6">
            <a:extLst>
              <a:ext uri="{FF2B5EF4-FFF2-40B4-BE49-F238E27FC236}">
                <a16:creationId xmlns:a16="http://schemas.microsoft.com/office/drawing/2014/main" id="{48E0AA60-F106-210F-8EFC-161B6E743D34}"/>
              </a:ext>
            </a:extLst>
          </p:cNvPr>
          <p:cNvSpPr/>
          <p:nvPr/>
        </p:nvSpPr>
        <p:spPr>
          <a:xfrm>
            <a:off x="2682189" y="1885224"/>
            <a:ext cx="45719" cy="37666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Title 2">
            <a:extLst>
              <a:ext uri="{FF2B5EF4-FFF2-40B4-BE49-F238E27FC236}">
                <a16:creationId xmlns:a16="http://schemas.microsoft.com/office/drawing/2014/main" id="{3D4A1533-A5A9-8C0B-C84F-B2AC8D7D4294}"/>
              </a:ext>
            </a:extLst>
          </p:cNvPr>
          <p:cNvSpPr txBox="1">
            <a:spLocks/>
          </p:cNvSpPr>
          <p:nvPr/>
        </p:nvSpPr>
        <p:spPr>
          <a:xfrm>
            <a:off x="1780904" y="1216680"/>
            <a:ext cx="2791096" cy="826357"/>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3200" dirty="0"/>
              <a:t>Overview…</a:t>
            </a:r>
            <a:endParaRPr lang="en-US" sz="3200" dirty="0"/>
          </a:p>
        </p:txBody>
      </p:sp>
    </p:spTree>
    <p:extLst>
      <p:ext uri="{BB962C8B-B14F-4D97-AF65-F5344CB8AC3E}">
        <p14:creationId xmlns:p14="http://schemas.microsoft.com/office/powerpoint/2010/main" val="2662062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198C76D-B31D-0D2A-0016-3C586CD25619}"/>
              </a:ext>
            </a:extLst>
          </p:cNvPr>
          <p:cNvSpPr>
            <a:spLocks noGrp="1"/>
          </p:cNvSpPr>
          <p:nvPr>
            <p:ph type="body" sz="quarter" idx="10"/>
          </p:nvPr>
        </p:nvSpPr>
        <p:spPr/>
        <p:txBody>
          <a:bodyPr/>
          <a:lstStyle/>
          <a:p>
            <a:r>
              <a:rPr lang="en-US" altLang="zh-CN" dirty="0"/>
              <a:t>Computer Simulation</a:t>
            </a:r>
          </a:p>
          <a:p>
            <a:r>
              <a:rPr lang="en-US" altLang="zh-CN" dirty="0"/>
              <a:t>Method</a:t>
            </a:r>
            <a:endParaRPr lang="zh-CN" altLang="en-US" dirty="0"/>
          </a:p>
        </p:txBody>
      </p:sp>
      <p:pic>
        <p:nvPicPr>
          <p:cNvPr id="4" name="图片 3" descr="图形用户界面&#10;&#10;描述已自动生成">
            <a:extLst>
              <a:ext uri="{FF2B5EF4-FFF2-40B4-BE49-F238E27FC236}">
                <a16:creationId xmlns:a16="http://schemas.microsoft.com/office/drawing/2014/main" id="{BF98362B-74B6-7BB9-D053-936F7305C2D8}"/>
              </a:ext>
            </a:extLst>
          </p:cNvPr>
          <p:cNvPicPr>
            <a:picLocks noChangeAspect="1"/>
          </p:cNvPicPr>
          <p:nvPr/>
        </p:nvPicPr>
        <p:blipFill rotWithShape="1">
          <a:blip r:embed="rId3"/>
          <a:srcRect l="-1" r="36725"/>
          <a:stretch/>
        </p:blipFill>
        <p:spPr>
          <a:xfrm>
            <a:off x="1295723" y="807574"/>
            <a:ext cx="6777283" cy="2839964"/>
          </a:xfrm>
          <a:prstGeom prst="rect">
            <a:avLst/>
          </a:prstGeom>
        </p:spPr>
      </p:pic>
      <p:pic>
        <p:nvPicPr>
          <p:cNvPr id="5" name="图片 4" descr="图形用户界面&#10;&#10;描述已自动生成">
            <a:extLst>
              <a:ext uri="{FF2B5EF4-FFF2-40B4-BE49-F238E27FC236}">
                <a16:creationId xmlns:a16="http://schemas.microsoft.com/office/drawing/2014/main" id="{CC597C94-11C5-6301-4E39-46FCEF60F98A}"/>
              </a:ext>
            </a:extLst>
          </p:cNvPr>
          <p:cNvPicPr>
            <a:picLocks noChangeAspect="1"/>
          </p:cNvPicPr>
          <p:nvPr/>
        </p:nvPicPr>
        <p:blipFill rotWithShape="1">
          <a:blip r:embed="rId3"/>
          <a:srcRect l="62715" r="-215"/>
          <a:stretch/>
        </p:blipFill>
        <p:spPr>
          <a:xfrm>
            <a:off x="337732" y="3828923"/>
            <a:ext cx="4046055" cy="2860855"/>
          </a:xfrm>
          <a:prstGeom prst="rect">
            <a:avLst/>
          </a:prstGeom>
        </p:spPr>
      </p:pic>
      <p:sp>
        <p:nvSpPr>
          <p:cNvPr id="6" name="立方体 5">
            <a:extLst>
              <a:ext uri="{FF2B5EF4-FFF2-40B4-BE49-F238E27FC236}">
                <a16:creationId xmlns:a16="http://schemas.microsoft.com/office/drawing/2014/main" id="{7E9BC929-B7C2-7317-1A81-B451ABCF731F}"/>
              </a:ext>
            </a:extLst>
          </p:cNvPr>
          <p:cNvSpPr/>
          <p:nvPr/>
        </p:nvSpPr>
        <p:spPr>
          <a:xfrm flipH="1">
            <a:off x="5112537" y="4280433"/>
            <a:ext cx="2819397" cy="1925662"/>
          </a:xfrm>
          <a:prstGeom prst="cube">
            <a:avLst>
              <a:gd name="adj" fmla="val 5272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 name="右大括号 7">
            <a:extLst>
              <a:ext uri="{FF2B5EF4-FFF2-40B4-BE49-F238E27FC236}">
                <a16:creationId xmlns:a16="http://schemas.microsoft.com/office/drawing/2014/main" id="{6D85E317-593E-986E-A047-B0090B5C4A8B}"/>
              </a:ext>
            </a:extLst>
          </p:cNvPr>
          <p:cNvSpPr/>
          <p:nvPr/>
        </p:nvSpPr>
        <p:spPr>
          <a:xfrm>
            <a:off x="7950342" y="5262401"/>
            <a:ext cx="342900" cy="943694"/>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CDF4DF64-5A12-6475-0A80-F0FDE888FC01}"/>
              </a:ext>
            </a:extLst>
          </p:cNvPr>
          <p:cNvSpPr txBox="1"/>
          <p:nvPr/>
        </p:nvSpPr>
        <p:spPr>
          <a:xfrm>
            <a:off x="5790628" y="4510725"/>
            <a:ext cx="2819397" cy="307777"/>
          </a:xfrm>
          <a:prstGeom prst="rect">
            <a:avLst/>
          </a:prstGeom>
          <a:noFill/>
        </p:spPr>
        <p:txBody>
          <a:bodyPr wrap="square" rtlCol="0">
            <a:spAutoFit/>
          </a:bodyPr>
          <a:lstStyle/>
          <a:p>
            <a:pPr algn="ctr"/>
            <a:r>
              <a:rPr lang="en-US" altLang="zh-CN" sz="1400" b="1" dirty="0"/>
              <a:t>T2* ground truth (13-53 </a:t>
            </a:r>
            <a:r>
              <a:rPr lang="en-US" altLang="zh-CN" sz="1400" b="1" dirty="0" err="1"/>
              <a:t>ms</a:t>
            </a:r>
            <a:r>
              <a:rPr lang="en-US" altLang="zh-CN" sz="1400" b="1" dirty="0"/>
              <a:t>)</a:t>
            </a:r>
            <a:endParaRPr lang="zh-CN" altLang="en-US" sz="1400" b="1" dirty="0"/>
          </a:p>
        </p:txBody>
      </p:sp>
      <p:sp>
        <p:nvSpPr>
          <p:cNvPr id="10" name="文本框 9">
            <a:extLst>
              <a:ext uri="{FF2B5EF4-FFF2-40B4-BE49-F238E27FC236}">
                <a16:creationId xmlns:a16="http://schemas.microsoft.com/office/drawing/2014/main" id="{FE549830-3E86-41F5-AF53-7B116DFF890B}"/>
              </a:ext>
            </a:extLst>
          </p:cNvPr>
          <p:cNvSpPr txBox="1"/>
          <p:nvPr/>
        </p:nvSpPr>
        <p:spPr>
          <a:xfrm>
            <a:off x="8311649" y="5409327"/>
            <a:ext cx="1270991" cy="523220"/>
          </a:xfrm>
          <a:prstGeom prst="rect">
            <a:avLst/>
          </a:prstGeom>
          <a:noFill/>
        </p:spPr>
        <p:txBody>
          <a:bodyPr wrap="square" rtlCol="0">
            <a:spAutoFit/>
          </a:bodyPr>
          <a:lstStyle/>
          <a:p>
            <a:r>
              <a:rPr lang="en-US" altLang="zh-CN" sz="1400" b="1" dirty="0"/>
              <a:t>TR </a:t>
            </a:r>
          </a:p>
          <a:p>
            <a:r>
              <a:rPr lang="en-US" altLang="zh-CN" sz="1400" b="1" dirty="0"/>
              <a:t>(2-10ms)</a:t>
            </a:r>
            <a:endParaRPr lang="zh-CN" altLang="en-US" sz="1400" b="1" dirty="0"/>
          </a:p>
        </p:txBody>
      </p:sp>
      <p:sp>
        <p:nvSpPr>
          <p:cNvPr id="11" name="文本框 10">
            <a:extLst>
              <a:ext uri="{FF2B5EF4-FFF2-40B4-BE49-F238E27FC236}">
                <a16:creationId xmlns:a16="http://schemas.microsoft.com/office/drawing/2014/main" id="{308FEFE7-027C-1289-FE05-1BB45F47CDFD}"/>
              </a:ext>
            </a:extLst>
          </p:cNvPr>
          <p:cNvSpPr txBox="1"/>
          <p:nvPr/>
        </p:nvSpPr>
        <p:spPr>
          <a:xfrm rot="2822022">
            <a:off x="4058328" y="5158688"/>
            <a:ext cx="1863291" cy="307777"/>
          </a:xfrm>
          <a:prstGeom prst="rect">
            <a:avLst/>
          </a:prstGeom>
          <a:noFill/>
        </p:spPr>
        <p:txBody>
          <a:bodyPr wrap="square" rtlCol="0">
            <a:spAutoFit/>
          </a:bodyPr>
          <a:lstStyle/>
          <a:p>
            <a:pPr algn="ctr"/>
            <a:r>
              <a:rPr lang="en-US" altLang="zh-CN" sz="1400" b="1" dirty="0"/>
              <a:t>1000 measured T2*</a:t>
            </a:r>
            <a:endParaRPr lang="zh-CN" altLang="en-US" sz="1400" b="1" dirty="0"/>
          </a:p>
        </p:txBody>
      </p:sp>
      <p:sp>
        <p:nvSpPr>
          <p:cNvPr id="12" name="右大括号 11">
            <a:extLst>
              <a:ext uri="{FF2B5EF4-FFF2-40B4-BE49-F238E27FC236}">
                <a16:creationId xmlns:a16="http://schemas.microsoft.com/office/drawing/2014/main" id="{0193FADF-BA55-7921-1588-F8A7BCDC5B84}"/>
              </a:ext>
            </a:extLst>
          </p:cNvPr>
          <p:cNvSpPr/>
          <p:nvPr/>
        </p:nvSpPr>
        <p:spPr>
          <a:xfrm rot="16200000">
            <a:off x="6817801" y="4204086"/>
            <a:ext cx="382960" cy="182155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 name="右大括号 12">
            <a:extLst>
              <a:ext uri="{FF2B5EF4-FFF2-40B4-BE49-F238E27FC236}">
                <a16:creationId xmlns:a16="http://schemas.microsoft.com/office/drawing/2014/main" id="{2692054F-C40E-199A-79DA-2051F087205F}"/>
              </a:ext>
            </a:extLst>
          </p:cNvPr>
          <p:cNvSpPr/>
          <p:nvPr/>
        </p:nvSpPr>
        <p:spPr>
          <a:xfrm rot="8197591">
            <a:off x="5282696" y="4217838"/>
            <a:ext cx="366839" cy="1488852"/>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1CB4309E-E8A1-99BD-2571-5FA054E0A14E}"/>
              </a:ext>
            </a:extLst>
          </p:cNvPr>
          <p:cNvSpPr txBox="1"/>
          <p:nvPr/>
        </p:nvSpPr>
        <p:spPr>
          <a:xfrm>
            <a:off x="6216808" y="5440474"/>
            <a:ext cx="1863291" cy="523220"/>
          </a:xfrm>
          <a:prstGeom prst="rect">
            <a:avLst/>
          </a:prstGeom>
          <a:noFill/>
        </p:spPr>
        <p:txBody>
          <a:bodyPr wrap="square" rtlCol="0">
            <a:spAutoFit/>
          </a:bodyPr>
          <a:lstStyle/>
          <a:p>
            <a:pPr algn="ctr"/>
            <a:r>
              <a:rPr lang="en-US" altLang="zh-CN" sz="1400" b="1" dirty="0">
                <a:solidFill>
                  <a:schemeClr val="bg1"/>
                </a:solidFill>
              </a:rPr>
              <a:t>Monte Carlo experiment data</a:t>
            </a:r>
            <a:endParaRPr lang="zh-CN" altLang="en-US" sz="1400" b="1" dirty="0">
              <a:solidFill>
                <a:schemeClr val="bg1"/>
              </a:solidFill>
            </a:endParaRPr>
          </a:p>
        </p:txBody>
      </p:sp>
      <p:sp>
        <p:nvSpPr>
          <p:cNvPr id="18" name="文本框 17">
            <a:extLst>
              <a:ext uri="{FF2B5EF4-FFF2-40B4-BE49-F238E27FC236}">
                <a16:creationId xmlns:a16="http://schemas.microsoft.com/office/drawing/2014/main" id="{EFDA483C-0263-53FA-5704-56BE92C373F6}"/>
              </a:ext>
            </a:extLst>
          </p:cNvPr>
          <p:cNvSpPr txBox="1"/>
          <p:nvPr/>
        </p:nvSpPr>
        <p:spPr>
          <a:xfrm>
            <a:off x="4373194" y="3803540"/>
            <a:ext cx="2564969" cy="307777"/>
          </a:xfrm>
          <a:prstGeom prst="rect">
            <a:avLst/>
          </a:prstGeom>
          <a:noFill/>
        </p:spPr>
        <p:txBody>
          <a:bodyPr wrap="square" rtlCol="0">
            <a:spAutoFit/>
          </a:bodyPr>
          <a:lstStyle/>
          <a:p>
            <a:r>
              <a:rPr lang="en-US" altLang="zh-CN" sz="1400" b="1" dirty="0"/>
              <a:t>For 3-12 periodic ka-SPGR</a:t>
            </a:r>
            <a:endParaRPr lang="zh-CN" altLang="en-US" sz="1400" b="1" dirty="0"/>
          </a:p>
        </p:txBody>
      </p:sp>
    </p:spTree>
    <p:extLst>
      <p:ext uri="{BB962C8B-B14F-4D97-AF65-F5344CB8AC3E}">
        <p14:creationId xmlns:p14="http://schemas.microsoft.com/office/powerpoint/2010/main" val="3477892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198C76D-B31D-0D2A-0016-3C586CD25619}"/>
              </a:ext>
            </a:extLst>
          </p:cNvPr>
          <p:cNvSpPr>
            <a:spLocks noGrp="1"/>
          </p:cNvSpPr>
          <p:nvPr>
            <p:ph type="body" sz="quarter" idx="10"/>
          </p:nvPr>
        </p:nvSpPr>
        <p:spPr/>
        <p:txBody>
          <a:bodyPr/>
          <a:lstStyle/>
          <a:p>
            <a:r>
              <a:rPr lang="en-US" altLang="zh-CN" dirty="0"/>
              <a:t>Computer Simulation</a:t>
            </a:r>
          </a:p>
          <a:p>
            <a:r>
              <a:rPr lang="en-US" altLang="zh-CN" dirty="0"/>
              <a:t>Result</a:t>
            </a:r>
            <a:endParaRPr lang="zh-CN" altLang="en-US" dirty="0"/>
          </a:p>
        </p:txBody>
      </p:sp>
      <p:pic>
        <p:nvPicPr>
          <p:cNvPr id="6" name="图片 5" descr="图表&#10;&#10;描述已自动生成">
            <a:extLst>
              <a:ext uri="{FF2B5EF4-FFF2-40B4-BE49-F238E27FC236}">
                <a16:creationId xmlns:a16="http://schemas.microsoft.com/office/drawing/2014/main" id="{A9687A63-E7DF-7994-6275-A5A6B092E7F7}"/>
              </a:ext>
            </a:extLst>
          </p:cNvPr>
          <p:cNvPicPr>
            <a:picLocks noChangeAspect="1"/>
          </p:cNvPicPr>
          <p:nvPr/>
        </p:nvPicPr>
        <p:blipFill>
          <a:blip r:embed="rId3"/>
          <a:stretch>
            <a:fillRect/>
          </a:stretch>
        </p:blipFill>
        <p:spPr>
          <a:xfrm>
            <a:off x="1349065" y="1578453"/>
            <a:ext cx="6445870" cy="4432851"/>
          </a:xfrm>
          <a:prstGeom prst="rect">
            <a:avLst/>
          </a:prstGeom>
        </p:spPr>
      </p:pic>
      <p:sp>
        <p:nvSpPr>
          <p:cNvPr id="7" name="Title 2">
            <a:extLst>
              <a:ext uri="{FF2B5EF4-FFF2-40B4-BE49-F238E27FC236}">
                <a16:creationId xmlns:a16="http://schemas.microsoft.com/office/drawing/2014/main" id="{A4A528A4-15F2-4988-0B7D-7525762A493F}"/>
              </a:ext>
            </a:extLst>
          </p:cNvPr>
          <p:cNvSpPr txBox="1">
            <a:spLocks/>
          </p:cNvSpPr>
          <p:nvPr/>
        </p:nvSpPr>
        <p:spPr>
          <a:xfrm>
            <a:off x="2447333" y="1013520"/>
            <a:ext cx="4485372"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Average T2* percentage bias</a:t>
            </a:r>
          </a:p>
        </p:txBody>
      </p:sp>
      <p:sp>
        <p:nvSpPr>
          <p:cNvPr id="14" name="矩形 13">
            <a:extLst>
              <a:ext uri="{FF2B5EF4-FFF2-40B4-BE49-F238E27FC236}">
                <a16:creationId xmlns:a16="http://schemas.microsoft.com/office/drawing/2014/main" id="{0E2A0B94-13C8-0735-BF99-668E636A72C3}"/>
              </a:ext>
            </a:extLst>
          </p:cNvPr>
          <p:cNvSpPr/>
          <p:nvPr/>
        </p:nvSpPr>
        <p:spPr>
          <a:xfrm>
            <a:off x="1812563" y="1798983"/>
            <a:ext cx="3180521" cy="3806687"/>
          </a:xfrm>
          <a:prstGeom prst="rect">
            <a:avLst/>
          </a:prstGeom>
          <a:solidFill>
            <a:srgbClr val="FF0000">
              <a:alpha val="4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 name="Title 2">
            <a:extLst>
              <a:ext uri="{FF2B5EF4-FFF2-40B4-BE49-F238E27FC236}">
                <a16:creationId xmlns:a16="http://schemas.microsoft.com/office/drawing/2014/main" id="{05EDFEB7-3FD9-4CD9-ACF4-F191661DBDD3}"/>
              </a:ext>
            </a:extLst>
          </p:cNvPr>
          <p:cNvSpPr txBox="1">
            <a:spLocks/>
          </p:cNvSpPr>
          <p:nvPr/>
        </p:nvSpPr>
        <p:spPr>
          <a:xfrm>
            <a:off x="4993084" y="5978170"/>
            <a:ext cx="4485372"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7 or 12- periodic ka-SPGR</a:t>
            </a:r>
          </a:p>
        </p:txBody>
      </p:sp>
    </p:spTree>
    <p:extLst>
      <p:ext uri="{BB962C8B-B14F-4D97-AF65-F5344CB8AC3E}">
        <p14:creationId xmlns:p14="http://schemas.microsoft.com/office/powerpoint/2010/main" val="783839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198C76D-B31D-0D2A-0016-3C586CD25619}"/>
              </a:ext>
            </a:extLst>
          </p:cNvPr>
          <p:cNvSpPr>
            <a:spLocks noGrp="1"/>
          </p:cNvSpPr>
          <p:nvPr>
            <p:ph type="body" sz="quarter" idx="10"/>
          </p:nvPr>
        </p:nvSpPr>
        <p:spPr/>
        <p:txBody>
          <a:bodyPr/>
          <a:lstStyle/>
          <a:p>
            <a:r>
              <a:rPr lang="en-US" altLang="zh-CN" dirty="0"/>
              <a:t>Computer Simulation</a:t>
            </a:r>
          </a:p>
          <a:p>
            <a:r>
              <a:rPr lang="en-US" altLang="zh-CN" dirty="0"/>
              <a:t>Result</a:t>
            </a:r>
            <a:endParaRPr lang="zh-CN" altLang="en-US" dirty="0"/>
          </a:p>
        </p:txBody>
      </p:sp>
      <p:sp>
        <p:nvSpPr>
          <p:cNvPr id="7" name="Title 2">
            <a:extLst>
              <a:ext uri="{FF2B5EF4-FFF2-40B4-BE49-F238E27FC236}">
                <a16:creationId xmlns:a16="http://schemas.microsoft.com/office/drawing/2014/main" id="{A4A528A4-15F2-4988-0B7D-7525762A493F}"/>
              </a:ext>
            </a:extLst>
          </p:cNvPr>
          <p:cNvSpPr txBox="1">
            <a:spLocks/>
          </p:cNvSpPr>
          <p:nvPr/>
        </p:nvSpPr>
        <p:spPr>
          <a:xfrm>
            <a:off x="429689" y="1265663"/>
            <a:ext cx="9211267"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Optimal ka-SPGR percentage bias and standard deviation </a:t>
            </a:r>
          </a:p>
        </p:txBody>
      </p:sp>
      <p:pic>
        <p:nvPicPr>
          <p:cNvPr id="9" name="图片 8" descr="图表, 折线图&#10;&#10;描述已自动生成">
            <a:extLst>
              <a:ext uri="{FF2B5EF4-FFF2-40B4-BE49-F238E27FC236}">
                <a16:creationId xmlns:a16="http://schemas.microsoft.com/office/drawing/2014/main" id="{12067837-29CB-EDBA-20D1-A3304EFE3E88}"/>
              </a:ext>
            </a:extLst>
          </p:cNvPr>
          <p:cNvPicPr>
            <a:picLocks noChangeAspect="1"/>
          </p:cNvPicPr>
          <p:nvPr/>
        </p:nvPicPr>
        <p:blipFill>
          <a:blip r:embed="rId3"/>
          <a:stretch>
            <a:fillRect/>
          </a:stretch>
        </p:blipFill>
        <p:spPr>
          <a:xfrm>
            <a:off x="4800600" y="1875735"/>
            <a:ext cx="3727174" cy="3727174"/>
          </a:xfrm>
          <a:prstGeom prst="rect">
            <a:avLst/>
          </a:prstGeom>
        </p:spPr>
      </p:pic>
      <p:pic>
        <p:nvPicPr>
          <p:cNvPr id="11" name="图片 10" descr="图表, 直方图&#10;&#10;描述已自动生成">
            <a:extLst>
              <a:ext uri="{FF2B5EF4-FFF2-40B4-BE49-F238E27FC236}">
                <a16:creationId xmlns:a16="http://schemas.microsoft.com/office/drawing/2014/main" id="{5C478C53-3C32-4122-7016-C9C4EC1F433B}"/>
              </a:ext>
            </a:extLst>
          </p:cNvPr>
          <p:cNvPicPr>
            <a:picLocks noChangeAspect="1"/>
          </p:cNvPicPr>
          <p:nvPr/>
        </p:nvPicPr>
        <p:blipFill>
          <a:blip r:embed="rId4"/>
          <a:stretch>
            <a:fillRect/>
          </a:stretch>
        </p:blipFill>
        <p:spPr>
          <a:xfrm>
            <a:off x="616226" y="1875735"/>
            <a:ext cx="3727174" cy="3727174"/>
          </a:xfrm>
          <a:prstGeom prst="rect">
            <a:avLst/>
          </a:prstGeom>
        </p:spPr>
      </p:pic>
      <p:sp>
        <p:nvSpPr>
          <p:cNvPr id="3" name="Title 2">
            <a:extLst>
              <a:ext uri="{FF2B5EF4-FFF2-40B4-BE49-F238E27FC236}">
                <a16:creationId xmlns:a16="http://schemas.microsoft.com/office/drawing/2014/main" id="{D2DF77A8-BB17-04B3-4194-913053B29883}"/>
              </a:ext>
            </a:extLst>
          </p:cNvPr>
          <p:cNvSpPr txBox="1">
            <a:spLocks/>
          </p:cNvSpPr>
          <p:nvPr/>
        </p:nvSpPr>
        <p:spPr>
          <a:xfrm>
            <a:off x="5186069" y="5720136"/>
            <a:ext cx="2777337"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N = 12, TR = 6ms</a:t>
            </a:r>
          </a:p>
        </p:txBody>
      </p:sp>
      <p:sp>
        <p:nvSpPr>
          <p:cNvPr id="4" name="Title 2">
            <a:extLst>
              <a:ext uri="{FF2B5EF4-FFF2-40B4-BE49-F238E27FC236}">
                <a16:creationId xmlns:a16="http://schemas.microsoft.com/office/drawing/2014/main" id="{5088D775-D48A-7AB3-7F53-B5D3603C36F8}"/>
              </a:ext>
            </a:extLst>
          </p:cNvPr>
          <p:cNvSpPr txBox="1">
            <a:spLocks/>
          </p:cNvSpPr>
          <p:nvPr/>
        </p:nvSpPr>
        <p:spPr>
          <a:xfrm>
            <a:off x="1180596" y="5720137"/>
            <a:ext cx="2777337"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N = 7, TR = 6ms</a:t>
            </a:r>
          </a:p>
        </p:txBody>
      </p:sp>
    </p:spTree>
    <p:extLst>
      <p:ext uri="{BB962C8B-B14F-4D97-AF65-F5344CB8AC3E}">
        <p14:creationId xmlns:p14="http://schemas.microsoft.com/office/powerpoint/2010/main" val="1271550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4EB8899-FC9B-25A2-F5F9-0BC6E1C20304}"/>
              </a:ext>
            </a:extLst>
          </p:cNvPr>
          <p:cNvSpPr/>
          <p:nvPr/>
        </p:nvSpPr>
        <p:spPr>
          <a:xfrm>
            <a:off x="2693073" y="3731407"/>
            <a:ext cx="3723021" cy="96980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 name="Text Placeholder 1"/>
          <p:cNvSpPr>
            <a:spLocks noGrp="1"/>
          </p:cNvSpPr>
          <p:nvPr>
            <p:ph type="body" sz="quarter" idx="10"/>
          </p:nvPr>
        </p:nvSpPr>
        <p:spPr>
          <a:xfrm>
            <a:off x="2995749" y="469900"/>
            <a:ext cx="5691051" cy="486642"/>
          </a:xfrm>
        </p:spPr>
        <p:txBody>
          <a:bodyPr/>
          <a:lstStyle/>
          <a:p>
            <a:pPr algn="l"/>
            <a:r>
              <a:rPr lang="en-US" dirty="0"/>
              <a:t>Development of MRI T2* Mapping Model for N-Periodic ka-SPGR Sequence:</a:t>
            </a:r>
          </a:p>
          <a:p>
            <a:pPr algn="l"/>
            <a:r>
              <a:rPr lang="en-US" dirty="0"/>
              <a:t>A Promising Technique for Parkinson’s Disease Biomarker Detection</a:t>
            </a:r>
          </a:p>
          <a:p>
            <a:pPr algn="l"/>
            <a:r>
              <a:rPr lang="en-US" dirty="0"/>
              <a:t> </a:t>
            </a:r>
          </a:p>
          <a:p>
            <a:pPr algn="l"/>
            <a:endParaRPr lang="en-US" dirty="0"/>
          </a:p>
        </p:txBody>
      </p:sp>
      <p:sp>
        <p:nvSpPr>
          <p:cNvPr id="6" name="Title 2">
            <a:extLst>
              <a:ext uri="{FF2B5EF4-FFF2-40B4-BE49-F238E27FC236}">
                <a16:creationId xmlns:a16="http://schemas.microsoft.com/office/drawing/2014/main" id="{4AFE83FD-96D9-0533-CE02-7C4EB7EB848A}"/>
              </a:ext>
            </a:extLst>
          </p:cNvPr>
          <p:cNvSpPr txBox="1">
            <a:spLocks/>
          </p:cNvSpPr>
          <p:nvPr/>
        </p:nvSpPr>
        <p:spPr>
          <a:xfrm>
            <a:off x="2727908" y="1885224"/>
            <a:ext cx="4367347" cy="308755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pPr marL="342900" indent="-342900">
              <a:buFont typeface="Arial" panose="020B0604020202020204" pitchFamily="34" charset="0"/>
              <a:buChar char="•"/>
            </a:pPr>
            <a:r>
              <a:rPr lang="en-US" sz="2000" dirty="0"/>
              <a:t>Background introduction </a:t>
            </a:r>
          </a:p>
          <a:p>
            <a:pPr marL="342900" indent="-342900">
              <a:buFont typeface="Arial" panose="020B0604020202020204" pitchFamily="34" charset="0"/>
              <a:buChar char="•"/>
            </a:pPr>
            <a:r>
              <a:rPr lang="en-US" sz="2000" dirty="0"/>
              <a:t>Theory </a:t>
            </a:r>
          </a:p>
          <a:p>
            <a:r>
              <a:rPr lang="en-US" sz="2000" dirty="0"/>
              <a:t>		</a:t>
            </a:r>
            <a:r>
              <a:rPr lang="en-US" altLang="zh-CN" sz="2000" dirty="0"/>
              <a:t> N-periodic </a:t>
            </a:r>
            <a:r>
              <a:rPr lang="en-US" sz="2000" dirty="0"/>
              <a:t>ka-SPGR</a:t>
            </a:r>
            <a:endParaRPr lang="en-US" sz="1000" dirty="0"/>
          </a:p>
          <a:p>
            <a:pPr marL="342900" indent="-342900">
              <a:buFont typeface="Arial" panose="020B0604020202020204" pitchFamily="34" charset="0"/>
              <a:buChar char="•"/>
            </a:pPr>
            <a:r>
              <a:rPr lang="en-US" sz="2000" dirty="0"/>
              <a:t>Computer simulation </a:t>
            </a:r>
          </a:p>
          <a:p>
            <a:r>
              <a:rPr lang="en-US" sz="2000" dirty="0"/>
              <a:t>		Method</a:t>
            </a:r>
          </a:p>
          <a:p>
            <a:r>
              <a:rPr lang="en-US" sz="2000" dirty="0"/>
              <a:t>		Result</a:t>
            </a:r>
          </a:p>
          <a:p>
            <a:pPr marL="342900" indent="-342900">
              <a:buFont typeface="Arial" panose="020B0604020202020204" pitchFamily="34" charset="0"/>
              <a:buChar char="•"/>
            </a:pPr>
            <a:r>
              <a:rPr lang="en-US" sz="2000" dirty="0"/>
              <a:t>Practical MRI scan</a:t>
            </a:r>
          </a:p>
          <a:p>
            <a:r>
              <a:rPr lang="en-US" sz="2000" dirty="0"/>
              <a:t>		Method </a:t>
            </a:r>
          </a:p>
          <a:p>
            <a:r>
              <a:rPr lang="en-US" sz="2000" dirty="0"/>
              <a:t>		Result</a:t>
            </a:r>
          </a:p>
          <a:p>
            <a:pPr marL="342900" indent="-342900">
              <a:buFont typeface="Arial" panose="020B0604020202020204" pitchFamily="34" charset="0"/>
              <a:buChar char="•"/>
            </a:pPr>
            <a:r>
              <a:rPr lang="en-US" sz="2000" dirty="0"/>
              <a:t>Conclusion and Limitations </a:t>
            </a:r>
          </a:p>
          <a:p>
            <a:pPr marL="342900" indent="-342900">
              <a:buFont typeface="Arial" panose="020B0604020202020204" pitchFamily="34" charset="0"/>
              <a:buChar char="•"/>
            </a:pPr>
            <a:r>
              <a:rPr lang="en-US" sz="2000" dirty="0"/>
              <a:t>Q &amp; A</a:t>
            </a:r>
          </a:p>
          <a:p>
            <a:pPr marL="342900" indent="-342900">
              <a:buFont typeface="Arial" panose="020B0604020202020204" pitchFamily="34" charset="0"/>
              <a:buChar char="•"/>
            </a:pPr>
            <a:endParaRPr lang="en-US" sz="2000" dirty="0"/>
          </a:p>
          <a:p>
            <a:endParaRPr lang="en-US" sz="2000" dirty="0"/>
          </a:p>
        </p:txBody>
      </p:sp>
      <p:sp>
        <p:nvSpPr>
          <p:cNvPr id="7" name="矩形 6">
            <a:extLst>
              <a:ext uri="{FF2B5EF4-FFF2-40B4-BE49-F238E27FC236}">
                <a16:creationId xmlns:a16="http://schemas.microsoft.com/office/drawing/2014/main" id="{48E0AA60-F106-210F-8EFC-161B6E743D34}"/>
              </a:ext>
            </a:extLst>
          </p:cNvPr>
          <p:cNvSpPr/>
          <p:nvPr/>
        </p:nvSpPr>
        <p:spPr>
          <a:xfrm>
            <a:off x="2682189" y="1885224"/>
            <a:ext cx="45719" cy="37666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Title 2">
            <a:extLst>
              <a:ext uri="{FF2B5EF4-FFF2-40B4-BE49-F238E27FC236}">
                <a16:creationId xmlns:a16="http://schemas.microsoft.com/office/drawing/2014/main" id="{3D4A1533-A5A9-8C0B-C84F-B2AC8D7D4294}"/>
              </a:ext>
            </a:extLst>
          </p:cNvPr>
          <p:cNvSpPr txBox="1">
            <a:spLocks/>
          </p:cNvSpPr>
          <p:nvPr/>
        </p:nvSpPr>
        <p:spPr>
          <a:xfrm>
            <a:off x="1780904" y="1216680"/>
            <a:ext cx="2791096" cy="826357"/>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3200" dirty="0"/>
              <a:t>Overview…</a:t>
            </a:r>
            <a:endParaRPr lang="en-US" sz="3200" dirty="0"/>
          </a:p>
        </p:txBody>
      </p:sp>
    </p:spTree>
    <p:extLst>
      <p:ext uri="{BB962C8B-B14F-4D97-AF65-F5344CB8AC3E}">
        <p14:creationId xmlns:p14="http://schemas.microsoft.com/office/powerpoint/2010/main" val="3358104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962EB42-772A-F76F-54B7-C77910FA62D4}"/>
              </a:ext>
            </a:extLst>
          </p:cNvPr>
          <p:cNvSpPr>
            <a:spLocks noGrp="1"/>
          </p:cNvSpPr>
          <p:nvPr>
            <p:ph type="body" sz="quarter" idx="10"/>
          </p:nvPr>
        </p:nvSpPr>
        <p:spPr/>
        <p:txBody>
          <a:bodyPr/>
          <a:lstStyle/>
          <a:p>
            <a:r>
              <a:rPr lang="en-US" altLang="zh-CN" dirty="0"/>
              <a:t>Practical MRI Scan</a:t>
            </a:r>
          </a:p>
          <a:p>
            <a:r>
              <a:rPr lang="en-US" altLang="zh-CN" dirty="0"/>
              <a:t>Method</a:t>
            </a:r>
            <a:endParaRPr lang="zh-CN" altLang="en-US" dirty="0"/>
          </a:p>
        </p:txBody>
      </p:sp>
      <p:pic>
        <p:nvPicPr>
          <p:cNvPr id="52" name="图片 51" descr="图片包含 桌子, 小, 前, 玻璃&#10;&#10;描述已自动生成">
            <a:extLst>
              <a:ext uri="{FF2B5EF4-FFF2-40B4-BE49-F238E27FC236}">
                <a16:creationId xmlns:a16="http://schemas.microsoft.com/office/drawing/2014/main" id="{C53BE53D-A462-E9C4-0CB7-8309D290A0F7}"/>
              </a:ext>
            </a:extLst>
          </p:cNvPr>
          <p:cNvPicPr>
            <a:picLocks noChangeAspect="1"/>
          </p:cNvPicPr>
          <p:nvPr/>
        </p:nvPicPr>
        <p:blipFill>
          <a:blip r:embed="rId3"/>
          <a:stretch>
            <a:fillRect/>
          </a:stretch>
        </p:blipFill>
        <p:spPr>
          <a:xfrm>
            <a:off x="181634" y="1085540"/>
            <a:ext cx="1623119" cy="1623119"/>
          </a:xfrm>
          <a:prstGeom prst="rect">
            <a:avLst/>
          </a:prstGeom>
        </p:spPr>
      </p:pic>
      <p:pic>
        <p:nvPicPr>
          <p:cNvPr id="54" name="图片 53" descr="黑暗里有星球&#10;&#10;中度可信度描述已自动生成">
            <a:extLst>
              <a:ext uri="{FF2B5EF4-FFF2-40B4-BE49-F238E27FC236}">
                <a16:creationId xmlns:a16="http://schemas.microsoft.com/office/drawing/2014/main" id="{39767D56-5726-A713-EE8B-D49C67C61F71}"/>
              </a:ext>
            </a:extLst>
          </p:cNvPr>
          <p:cNvPicPr>
            <a:picLocks noChangeAspect="1"/>
          </p:cNvPicPr>
          <p:nvPr/>
        </p:nvPicPr>
        <p:blipFill>
          <a:blip r:embed="rId4"/>
          <a:stretch>
            <a:fillRect/>
          </a:stretch>
        </p:blipFill>
        <p:spPr>
          <a:xfrm>
            <a:off x="1978582" y="1103408"/>
            <a:ext cx="1587382" cy="1587382"/>
          </a:xfrm>
          <a:prstGeom prst="rect">
            <a:avLst/>
          </a:prstGeom>
        </p:spPr>
      </p:pic>
    </p:spTree>
    <p:extLst>
      <p:ext uri="{BB962C8B-B14F-4D97-AF65-F5344CB8AC3E}">
        <p14:creationId xmlns:p14="http://schemas.microsoft.com/office/powerpoint/2010/main" val="371551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95749" y="469900"/>
            <a:ext cx="5691051" cy="486642"/>
          </a:xfrm>
        </p:spPr>
        <p:txBody>
          <a:bodyPr/>
          <a:lstStyle/>
          <a:p>
            <a:pPr algn="l"/>
            <a:r>
              <a:rPr lang="en-US" dirty="0"/>
              <a:t>Development of MRI T2* Mapping Model for N-Periodic ka-SPGR Sequence:</a:t>
            </a:r>
          </a:p>
          <a:p>
            <a:pPr algn="l"/>
            <a:r>
              <a:rPr lang="en-US" dirty="0"/>
              <a:t>A Promising Technique for Parkinson’s Disease Biomarker Detection</a:t>
            </a:r>
          </a:p>
          <a:p>
            <a:pPr algn="l"/>
            <a:r>
              <a:rPr lang="en-US" dirty="0"/>
              <a:t> </a:t>
            </a:r>
          </a:p>
          <a:p>
            <a:pPr algn="l"/>
            <a:endParaRPr lang="en-US" dirty="0"/>
          </a:p>
        </p:txBody>
      </p:sp>
      <p:sp>
        <p:nvSpPr>
          <p:cNvPr id="6" name="Title 2">
            <a:extLst>
              <a:ext uri="{FF2B5EF4-FFF2-40B4-BE49-F238E27FC236}">
                <a16:creationId xmlns:a16="http://schemas.microsoft.com/office/drawing/2014/main" id="{4AFE83FD-96D9-0533-CE02-7C4EB7EB848A}"/>
              </a:ext>
            </a:extLst>
          </p:cNvPr>
          <p:cNvSpPr txBox="1">
            <a:spLocks/>
          </p:cNvSpPr>
          <p:nvPr/>
        </p:nvSpPr>
        <p:spPr>
          <a:xfrm>
            <a:off x="2727908" y="1885224"/>
            <a:ext cx="4367347" cy="308755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pPr marL="342900" indent="-342900">
              <a:buFont typeface="Arial" panose="020B0604020202020204" pitchFamily="34" charset="0"/>
              <a:buChar char="•"/>
            </a:pPr>
            <a:r>
              <a:rPr lang="en-US" sz="2000" dirty="0"/>
              <a:t>Background introduction </a:t>
            </a:r>
          </a:p>
          <a:p>
            <a:pPr marL="342900" indent="-342900">
              <a:buFont typeface="Arial" panose="020B0604020202020204" pitchFamily="34" charset="0"/>
              <a:buChar char="•"/>
            </a:pPr>
            <a:r>
              <a:rPr lang="en-US" sz="2000" dirty="0"/>
              <a:t>Theory </a:t>
            </a:r>
          </a:p>
          <a:p>
            <a:r>
              <a:rPr lang="en-US" sz="2000" dirty="0"/>
              <a:t>		</a:t>
            </a:r>
            <a:r>
              <a:rPr lang="en-US" altLang="zh-CN" sz="2000" dirty="0"/>
              <a:t> N-periodic </a:t>
            </a:r>
            <a:r>
              <a:rPr lang="en-US" sz="2000" dirty="0"/>
              <a:t>ka-SPGR</a:t>
            </a:r>
            <a:endParaRPr lang="en-US" sz="1000" dirty="0"/>
          </a:p>
          <a:p>
            <a:pPr marL="342900" indent="-342900">
              <a:buFont typeface="Arial" panose="020B0604020202020204" pitchFamily="34" charset="0"/>
              <a:buChar char="•"/>
            </a:pPr>
            <a:r>
              <a:rPr lang="en-US" sz="2000" dirty="0"/>
              <a:t>Computer simulation </a:t>
            </a:r>
          </a:p>
          <a:p>
            <a:r>
              <a:rPr lang="en-US" sz="2000" dirty="0"/>
              <a:t>		Method</a:t>
            </a:r>
          </a:p>
          <a:p>
            <a:r>
              <a:rPr lang="en-US" sz="2000" dirty="0"/>
              <a:t>		Result</a:t>
            </a:r>
          </a:p>
          <a:p>
            <a:pPr marL="342900" indent="-342900">
              <a:buFont typeface="Arial" panose="020B0604020202020204" pitchFamily="34" charset="0"/>
              <a:buChar char="•"/>
            </a:pPr>
            <a:r>
              <a:rPr lang="en-US" sz="2000" dirty="0"/>
              <a:t>Practical MRI scan</a:t>
            </a:r>
          </a:p>
          <a:p>
            <a:r>
              <a:rPr lang="en-US" sz="2000" dirty="0"/>
              <a:t>		Method </a:t>
            </a:r>
          </a:p>
          <a:p>
            <a:r>
              <a:rPr lang="en-US" sz="2000" dirty="0"/>
              <a:t>		Result</a:t>
            </a:r>
          </a:p>
          <a:p>
            <a:pPr marL="342900" indent="-342900">
              <a:buFont typeface="Arial" panose="020B0604020202020204" pitchFamily="34" charset="0"/>
              <a:buChar char="•"/>
            </a:pPr>
            <a:r>
              <a:rPr lang="en-US" sz="2000" dirty="0"/>
              <a:t>Conclusion and Limitations </a:t>
            </a:r>
          </a:p>
          <a:p>
            <a:pPr marL="342900" indent="-342900">
              <a:buFont typeface="Arial" panose="020B0604020202020204" pitchFamily="34" charset="0"/>
              <a:buChar char="•"/>
            </a:pPr>
            <a:r>
              <a:rPr lang="en-US" sz="2000" dirty="0"/>
              <a:t>Q &amp; A</a:t>
            </a:r>
          </a:p>
          <a:p>
            <a:pPr marL="342900" indent="-342900">
              <a:buFont typeface="Arial" panose="020B0604020202020204" pitchFamily="34" charset="0"/>
              <a:buChar char="•"/>
            </a:pPr>
            <a:endParaRPr lang="en-US" sz="2000" dirty="0"/>
          </a:p>
          <a:p>
            <a:endParaRPr lang="en-US" sz="2000" dirty="0"/>
          </a:p>
        </p:txBody>
      </p:sp>
      <p:sp>
        <p:nvSpPr>
          <p:cNvPr id="7" name="矩形 6">
            <a:extLst>
              <a:ext uri="{FF2B5EF4-FFF2-40B4-BE49-F238E27FC236}">
                <a16:creationId xmlns:a16="http://schemas.microsoft.com/office/drawing/2014/main" id="{48E0AA60-F106-210F-8EFC-161B6E743D34}"/>
              </a:ext>
            </a:extLst>
          </p:cNvPr>
          <p:cNvSpPr/>
          <p:nvPr/>
        </p:nvSpPr>
        <p:spPr>
          <a:xfrm>
            <a:off x="2682189" y="1885224"/>
            <a:ext cx="45719" cy="37666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Title 2">
            <a:extLst>
              <a:ext uri="{FF2B5EF4-FFF2-40B4-BE49-F238E27FC236}">
                <a16:creationId xmlns:a16="http://schemas.microsoft.com/office/drawing/2014/main" id="{3D4A1533-A5A9-8C0B-C84F-B2AC8D7D4294}"/>
              </a:ext>
            </a:extLst>
          </p:cNvPr>
          <p:cNvSpPr txBox="1">
            <a:spLocks/>
          </p:cNvSpPr>
          <p:nvPr/>
        </p:nvSpPr>
        <p:spPr>
          <a:xfrm>
            <a:off x="1780904" y="1216680"/>
            <a:ext cx="2791096" cy="826357"/>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3200" dirty="0"/>
              <a:t>Overview…</a:t>
            </a:r>
            <a:endParaRPr lang="en-US" sz="3200" dirty="0"/>
          </a:p>
        </p:txBody>
      </p:sp>
    </p:spTree>
    <p:extLst>
      <p:ext uri="{BB962C8B-B14F-4D97-AF65-F5344CB8AC3E}">
        <p14:creationId xmlns:p14="http://schemas.microsoft.com/office/powerpoint/2010/main" val="3556744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962EB42-772A-F76F-54B7-C77910FA62D4}"/>
              </a:ext>
            </a:extLst>
          </p:cNvPr>
          <p:cNvSpPr>
            <a:spLocks noGrp="1"/>
          </p:cNvSpPr>
          <p:nvPr>
            <p:ph type="body" sz="quarter" idx="10"/>
          </p:nvPr>
        </p:nvSpPr>
        <p:spPr/>
        <p:txBody>
          <a:bodyPr/>
          <a:lstStyle/>
          <a:p>
            <a:r>
              <a:rPr lang="en-US" altLang="zh-CN" dirty="0"/>
              <a:t>Practical MRI Scan</a:t>
            </a:r>
          </a:p>
          <a:p>
            <a:r>
              <a:rPr lang="en-US" altLang="zh-CN" dirty="0"/>
              <a:t>Method</a:t>
            </a:r>
            <a:endParaRPr lang="zh-CN" altLang="en-US" dirty="0"/>
          </a:p>
        </p:txBody>
      </p:sp>
      <p:pic>
        <p:nvPicPr>
          <p:cNvPr id="4" name="图片 3" descr="表格&#10;&#10;描述已自动生成">
            <a:extLst>
              <a:ext uri="{FF2B5EF4-FFF2-40B4-BE49-F238E27FC236}">
                <a16:creationId xmlns:a16="http://schemas.microsoft.com/office/drawing/2014/main" id="{B5819117-5682-A6F8-D866-605FE430980A}"/>
              </a:ext>
            </a:extLst>
          </p:cNvPr>
          <p:cNvPicPr>
            <a:picLocks noChangeAspect="1"/>
          </p:cNvPicPr>
          <p:nvPr/>
        </p:nvPicPr>
        <p:blipFill rotWithShape="1">
          <a:blip r:embed="rId3"/>
          <a:srcRect l="50123" t="8950" r="1058"/>
          <a:stretch/>
        </p:blipFill>
        <p:spPr>
          <a:xfrm>
            <a:off x="138941" y="3736777"/>
            <a:ext cx="4391025" cy="2676235"/>
          </a:xfrm>
          <a:prstGeom prst="rect">
            <a:avLst/>
          </a:prstGeom>
        </p:spPr>
      </p:pic>
      <p:sp>
        <p:nvSpPr>
          <p:cNvPr id="6" name="任意多边形: 形状 5">
            <a:extLst>
              <a:ext uri="{FF2B5EF4-FFF2-40B4-BE49-F238E27FC236}">
                <a16:creationId xmlns:a16="http://schemas.microsoft.com/office/drawing/2014/main" id="{4DFA8D00-2661-67EA-B247-2A5FE497C61B}"/>
              </a:ext>
            </a:extLst>
          </p:cNvPr>
          <p:cNvSpPr/>
          <p:nvPr/>
        </p:nvSpPr>
        <p:spPr>
          <a:xfrm>
            <a:off x="3797453" y="966562"/>
            <a:ext cx="4226682" cy="1508225"/>
          </a:xfrm>
          <a:custGeom>
            <a:avLst/>
            <a:gdLst>
              <a:gd name="connsiteX0" fmla="*/ 0 w 2912166"/>
              <a:gd name="connsiteY0" fmla="*/ 0 h 1848679"/>
              <a:gd name="connsiteX1" fmla="*/ 278296 w 2912166"/>
              <a:gd name="connsiteY1" fmla="*/ 506896 h 1848679"/>
              <a:gd name="connsiteX2" fmla="*/ 536713 w 2912166"/>
              <a:gd name="connsiteY2" fmla="*/ 904461 h 1848679"/>
              <a:gd name="connsiteX3" fmla="*/ 934279 w 2912166"/>
              <a:gd name="connsiteY3" fmla="*/ 1302026 h 1848679"/>
              <a:gd name="connsiteX4" fmla="*/ 1401418 w 2912166"/>
              <a:gd name="connsiteY4" fmla="*/ 1610139 h 1848679"/>
              <a:gd name="connsiteX5" fmla="*/ 1838739 w 2912166"/>
              <a:gd name="connsiteY5" fmla="*/ 1739348 h 1848679"/>
              <a:gd name="connsiteX6" fmla="*/ 2256183 w 2912166"/>
              <a:gd name="connsiteY6" fmla="*/ 1808922 h 1848679"/>
              <a:gd name="connsiteX7" fmla="*/ 2623931 w 2912166"/>
              <a:gd name="connsiteY7" fmla="*/ 1828800 h 1848679"/>
              <a:gd name="connsiteX8" fmla="*/ 2912166 w 2912166"/>
              <a:gd name="connsiteY8" fmla="*/ 1848679 h 184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2166" h="1848679">
                <a:moveTo>
                  <a:pt x="0" y="0"/>
                </a:moveTo>
                <a:cubicBezTo>
                  <a:pt x="94422" y="178076"/>
                  <a:pt x="188844" y="356153"/>
                  <a:pt x="278296" y="506896"/>
                </a:cubicBezTo>
                <a:cubicBezTo>
                  <a:pt x="367748" y="657640"/>
                  <a:pt x="427383" y="771939"/>
                  <a:pt x="536713" y="904461"/>
                </a:cubicBezTo>
                <a:cubicBezTo>
                  <a:pt x="646043" y="1036983"/>
                  <a:pt x="790162" y="1184413"/>
                  <a:pt x="934279" y="1302026"/>
                </a:cubicBezTo>
                <a:cubicBezTo>
                  <a:pt x="1078396" y="1419639"/>
                  <a:pt x="1250675" y="1537252"/>
                  <a:pt x="1401418" y="1610139"/>
                </a:cubicBezTo>
                <a:cubicBezTo>
                  <a:pt x="1552161" y="1683026"/>
                  <a:pt x="1696278" y="1706217"/>
                  <a:pt x="1838739" y="1739348"/>
                </a:cubicBezTo>
                <a:cubicBezTo>
                  <a:pt x="1981200" y="1772479"/>
                  <a:pt x="2125318" y="1794013"/>
                  <a:pt x="2256183" y="1808922"/>
                </a:cubicBezTo>
                <a:cubicBezTo>
                  <a:pt x="2387048" y="1823831"/>
                  <a:pt x="2623931" y="1828800"/>
                  <a:pt x="2623931" y="1828800"/>
                </a:cubicBezTo>
                <a:lnTo>
                  <a:pt x="2912166" y="1848679"/>
                </a:lnTo>
              </a:path>
            </a:pathLst>
          </a:cu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dirty="0"/>
          </a:p>
        </p:txBody>
      </p:sp>
      <p:cxnSp>
        <p:nvCxnSpPr>
          <p:cNvPr id="7" name="直接箭头连接符 6">
            <a:extLst>
              <a:ext uri="{FF2B5EF4-FFF2-40B4-BE49-F238E27FC236}">
                <a16:creationId xmlns:a16="http://schemas.microsoft.com/office/drawing/2014/main" id="{678A88D7-573B-3BDB-968B-6CD73E65B578}"/>
              </a:ext>
            </a:extLst>
          </p:cNvPr>
          <p:cNvCxnSpPr>
            <a:cxnSpLocks/>
          </p:cNvCxnSpPr>
          <p:nvPr/>
        </p:nvCxnSpPr>
        <p:spPr>
          <a:xfrm flipH="1" flipV="1">
            <a:off x="3747376" y="756198"/>
            <a:ext cx="50077" cy="199249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直接箭头连接符 7">
            <a:extLst>
              <a:ext uri="{FF2B5EF4-FFF2-40B4-BE49-F238E27FC236}">
                <a16:creationId xmlns:a16="http://schemas.microsoft.com/office/drawing/2014/main" id="{5DFA11F1-387C-59B2-7851-961C6AE4B5B4}"/>
              </a:ext>
            </a:extLst>
          </p:cNvPr>
          <p:cNvCxnSpPr>
            <a:cxnSpLocks/>
          </p:cNvCxnSpPr>
          <p:nvPr/>
        </p:nvCxnSpPr>
        <p:spPr>
          <a:xfrm>
            <a:off x="3797453" y="2748695"/>
            <a:ext cx="447093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椭圆 8">
            <a:extLst>
              <a:ext uri="{FF2B5EF4-FFF2-40B4-BE49-F238E27FC236}">
                <a16:creationId xmlns:a16="http://schemas.microsoft.com/office/drawing/2014/main" id="{379A7CCD-A736-3ED2-2679-B279C92AD20E}"/>
              </a:ext>
            </a:extLst>
          </p:cNvPr>
          <p:cNvSpPr/>
          <p:nvPr/>
        </p:nvSpPr>
        <p:spPr>
          <a:xfrm>
            <a:off x="4241180" y="1380307"/>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0F86A74C-8F0A-FDCE-D4E8-3034641E6915}"/>
              </a:ext>
            </a:extLst>
          </p:cNvPr>
          <p:cNvSpPr/>
          <p:nvPr/>
        </p:nvSpPr>
        <p:spPr>
          <a:xfrm>
            <a:off x="4854298" y="1866887"/>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CC260BA-5125-B3C0-3187-C12F4A52E2BC}"/>
              </a:ext>
            </a:extLst>
          </p:cNvPr>
          <p:cNvSpPr/>
          <p:nvPr/>
        </p:nvSpPr>
        <p:spPr>
          <a:xfrm>
            <a:off x="5500634" y="2119991"/>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B307DBC-20B1-29AF-A4F6-948D20B26087}"/>
              </a:ext>
            </a:extLst>
          </p:cNvPr>
          <p:cNvSpPr/>
          <p:nvPr/>
        </p:nvSpPr>
        <p:spPr>
          <a:xfrm>
            <a:off x="7002934" y="2423336"/>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E4C23ED-71C8-CB14-6566-C53CD8FA4650}"/>
                  </a:ext>
                </a:extLst>
              </p:cNvPr>
              <p:cNvSpPr txBox="1"/>
              <p:nvPr/>
            </p:nvSpPr>
            <p:spPr>
              <a:xfrm>
                <a:off x="5747659" y="659870"/>
                <a:ext cx="2060678" cy="493981"/>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𝐴</m:t>
                      </m:r>
                      <m:r>
                        <a:rPr lang="en-US" altLang="zh-CN" sz="1800" b="0" i="1" smtClean="0">
                          <a:solidFill>
                            <a:schemeClr val="tx1"/>
                          </a:solidFill>
                          <a:latin typeface="Cambria Math" panose="02040503050406030204" pitchFamily="18" charset="0"/>
                        </a:rPr>
                        <m:t> </m:t>
                      </m:r>
                      <m:sSup>
                        <m:sSupPr>
                          <m:ctrlPr>
                            <a:rPr lang="en-US" altLang="zh-CN" sz="1800" b="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𝑒</m:t>
                          </m:r>
                        </m:e>
                        <m:sup>
                          <m:r>
                            <a:rPr lang="en-US" altLang="zh-CN" sz="1800" b="0" i="1" smtClean="0">
                              <a:solidFill>
                                <a:schemeClr val="tx1"/>
                              </a:solidFill>
                              <a:latin typeface="Cambria Math" panose="02040503050406030204" pitchFamily="18" charset="0"/>
                            </a:rPr>
                            <m:t>− </m:t>
                          </m:r>
                          <m:f>
                            <m:fPr>
                              <m:ctrlPr>
                                <a:rPr lang="en-US" altLang="zh-CN" sz="1800" b="0" i="1" smtClean="0">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𝑇𝐸</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𝐹</m:t>
                              </m:r>
                              <m:r>
                                <a:rPr lang="en-US" altLang="zh-CN" sz="1800" b="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rPr>
                                <m:t>𝑇𝑅</m:t>
                              </m:r>
                            </m:num>
                            <m:den>
                              <m:r>
                                <a:rPr lang="en-US" altLang="zh-CN" sz="1800" b="0" i="1" smtClean="0">
                                  <a:solidFill>
                                    <a:schemeClr val="tx1"/>
                                  </a:solidFill>
                                  <a:latin typeface="Cambria Math" panose="02040503050406030204" pitchFamily="18" charset="0"/>
                                </a:rPr>
                                <m:t>𝑇</m:t>
                              </m:r>
                              <m:r>
                                <a:rPr lang="en-US" altLang="zh-CN" sz="1800" b="0" i="1" smtClean="0">
                                  <a:solidFill>
                                    <a:schemeClr val="tx1"/>
                                  </a:solidFill>
                                  <a:latin typeface="Cambria Math" panose="02040503050406030204" pitchFamily="18" charset="0"/>
                                </a:rPr>
                                <m:t>2∗</m:t>
                              </m:r>
                            </m:den>
                          </m:f>
                          <m:r>
                            <a:rPr lang="en-US" altLang="zh-CN" sz="1800" b="0" i="1" smtClean="0">
                              <a:solidFill>
                                <a:schemeClr val="tx1"/>
                              </a:solidFill>
                              <a:latin typeface="Cambria Math" panose="02040503050406030204" pitchFamily="18" charset="0"/>
                            </a:rPr>
                            <m:t> </m:t>
                          </m:r>
                        </m:sup>
                      </m:sSup>
                    </m:oMath>
                  </m:oMathPara>
                </a14:m>
                <a:endParaRPr lang="zh-CN" altLang="en-US" dirty="0"/>
              </a:p>
            </p:txBody>
          </p:sp>
        </mc:Choice>
        <mc:Fallback xmlns="">
          <p:sp>
            <p:nvSpPr>
              <p:cNvPr id="19" name="文本框 18">
                <a:extLst>
                  <a:ext uri="{FF2B5EF4-FFF2-40B4-BE49-F238E27FC236}">
                    <a16:creationId xmlns:a16="http://schemas.microsoft.com/office/drawing/2014/main" id="{EE4C23ED-71C8-CB14-6566-C53CD8FA4650}"/>
                  </a:ext>
                </a:extLst>
              </p:cNvPr>
              <p:cNvSpPr txBox="1">
                <a:spLocks noRot="1" noChangeAspect="1" noMove="1" noResize="1" noEditPoints="1" noAdjustHandles="1" noChangeArrowheads="1" noChangeShapeType="1" noTextEdit="1"/>
              </p:cNvSpPr>
              <p:nvPr/>
            </p:nvSpPr>
            <p:spPr>
              <a:xfrm>
                <a:off x="5747659" y="659870"/>
                <a:ext cx="2060678" cy="493981"/>
              </a:xfrm>
              <a:prstGeom prst="rect">
                <a:avLst/>
              </a:prstGeom>
              <a:blipFill>
                <a:blip r:embed="rId4"/>
                <a:stretch>
                  <a:fillRect/>
                </a:stretch>
              </a:blipFill>
              <a:ln>
                <a:solidFill>
                  <a:srgbClr val="FF0000"/>
                </a:solidFill>
              </a:ln>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7BC59574-C5AD-CAF4-11C9-6902C98482AF}"/>
              </a:ext>
            </a:extLst>
          </p:cNvPr>
          <p:cNvSpPr txBox="1"/>
          <p:nvPr/>
        </p:nvSpPr>
        <p:spPr>
          <a:xfrm>
            <a:off x="932662" y="3431006"/>
            <a:ext cx="2819397" cy="307777"/>
          </a:xfrm>
          <a:prstGeom prst="rect">
            <a:avLst/>
          </a:prstGeom>
          <a:noFill/>
        </p:spPr>
        <p:txBody>
          <a:bodyPr wrap="square" rtlCol="0">
            <a:spAutoFit/>
          </a:bodyPr>
          <a:lstStyle/>
          <a:p>
            <a:pPr algn="ctr"/>
            <a:r>
              <a:rPr lang="en-US" altLang="zh-CN" sz="1400" b="1" dirty="0">
                <a:solidFill>
                  <a:srgbClr val="C00000"/>
                </a:solidFill>
              </a:rPr>
              <a:t>N-periodic ka-SPGR</a:t>
            </a:r>
            <a:endParaRPr lang="zh-CN" altLang="en-US" sz="1400" b="1" dirty="0">
              <a:solidFill>
                <a:srgbClr val="C00000"/>
              </a:solidFill>
            </a:endParaRPr>
          </a:p>
        </p:txBody>
      </p:sp>
      <p:sp>
        <p:nvSpPr>
          <p:cNvPr id="23" name="文本框 22">
            <a:extLst>
              <a:ext uri="{FF2B5EF4-FFF2-40B4-BE49-F238E27FC236}">
                <a16:creationId xmlns:a16="http://schemas.microsoft.com/office/drawing/2014/main" id="{D5A36F60-09FD-E047-0376-0105D529CD2F}"/>
              </a:ext>
            </a:extLst>
          </p:cNvPr>
          <p:cNvSpPr txBox="1"/>
          <p:nvPr/>
        </p:nvSpPr>
        <p:spPr>
          <a:xfrm>
            <a:off x="7860355" y="2713679"/>
            <a:ext cx="1245545" cy="307777"/>
          </a:xfrm>
          <a:prstGeom prst="rect">
            <a:avLst/>
          </a:prstGeom>
          <a:noFill/>
        </p:spPr>
        <p:txBody>
          <a:bodyPr wrap="square" rtlCol="0">
            <a:spAutoFit/>
          </a:bodyPr>
          <a:lstStyle/>
          <a:p>
            <a:pPr algn="ctr"/>
            <a:r>
              <a:rPr lang="en-US" altLang="zh-CN" sz="1400" b="1" dirty="0"/>
              <a:t>Time</a:t>
            </a:r>
            <a:endParaRPr lang="zh-CN" altLang="en-US" sz="1400" b="1" dirty="0"/>
          </a:p>
        </p:txBody>
      </p:sp>
      <p:sp>
        <p:nvSpPr>
          <p:cNvPr id="24" name="文本框 23">
            <a:extLst>
              <a:ext uri="{FF2B5EF4-FFF2-40B4-BE49-F238E27FC236}">
                <a16:creationId xmlns:a16="http://schemas.microsoft.com/office/drawing/2014/main" id="{962B84DF-489A-EC4C-8DD0-48C1F5C47CF0}"/>
              </a:ext>
            </a:extLst>
          </p:cNvPr>
          <p:cNvSpPr txBox="1"/>
          <p:nvPr/>
        </p:nvSpPr>
        <p:spPr>
          <a:xfrm>
            <a:off x="3281011" y="638767"/>
            <a:ext cx="1245545" cy="307777"/>
          </a:xfrm>
          <a:prstGeom prst="rect">
            <a:avLst/>
          </a:prstGeom>
          <a:noFill/>
        </p:spPr>
        <p:txBody>
          <a:bodyPr wrap="square" rtlCol="0">
            <a:spAutoFit/>
          </a:bodyPr>
          <a:lstStyle/>
          <a:p>
            <a:pPr algn="ctr"/>
            <a:r>
              <a:rPr lang="en-US" altLang="zh-CN" sz="1400" b="1" dirty="0"/>
              <a:t>SI</a:t>
            </a:r>
            <a:endParaRPr lang="zh-CN" altLang="en-US" sz="1400" b="1" dirty="0"/>
          </a:p>
        </p:txBody>
      </p:sp>
      <p:cxnSp>
        <p:nvCxnSpPr>
          <p:cNvPr id="29" name="直接连接符 28">
            <a:extLst>
              <a:ext uri="{FF2B5EF4-FFF2-40B4-BE49-F238E27FC236}">
                <a16:creationId xmlns:a16="http://schemas.microsoft.com/office/drawing/2014/main" id="{E347F441-7A66-513F-6625-D2F4F29739EE}"/>
              </a:ext>
            </a:extLst>
          </p:cNvPr>
          <p:cNvCxnSpPr>
            <a:cxnSpLocks/>
          </p:cNvCxnSpPr>
          <p:nvPr/>
        </p:nvCxnSpPr>
        <p:spPr>
          <a:xfrm>
            <a:off x="4268198" y="1454353"/>
            <a:ext cx="10628" cy="1265653"/>
          </a:xfrm>
          <a:prstGeom prst="line">
            <a:avLst/>
          </a:prstGeom>
          <a:ln w="6350">
            <a:solidFill>
              <a:srgbClr val="FF0000"/>
            </a:solidFill>
            <a:prstDash val="dashDot"/>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B2CA83D4-97E8-A8D5-FCC6-D235A7E16F3F}"/>
              </a:ext>
            </a:extLst>
          </p:cNvPr>
          <p:cNvCxnSpPr>
            <a:cxnSpLocks/>
          </p:cNvCxnSpPr>
          <p:nvPr/>
        </p:nvCxnSpPr>
        <p:spPr>
          <a:xfrm>
            <a:off x="4888404" y="1959420"/>
            <a:ext cx="5314" cy="760586"/>
          </a:xfrm>
          <a:prstGeom prst="line">
            <a:avLst/>
          </a:prstGeom>
          <a:ln w="6350">
            <a:solidFill>
              <a:srgbClr val="FF0000"/>
            </a:solidFill>
            <a:prstDash val="dashDot"/>
          </a:ln>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AE03D41B-EDFA-132E-7A0A-A71184DF6574}"/>
              </a:ext>
            </a:extLst>
          </p:cNvPr>
          <p:cNvCxnSpPr>
            <a:cxnSpLocks/>
          </p:cNvCxnSpPr>
          <p:nvPr/>
        </p:nvCxnSpPr>
        <p:spPr>
          <a:xfrm flipH="1">
            <a:off x="5541895" y="2202514"/>
            <a:ext cx="3146" cy="546181"/>
          </a:xfrm>
          <a:prstGeom prst="line">
            <a:avLst/>
          </a:prstGeom>
          <a:ln w="6350">
            <a:solidFill>
              <a:srgbClr val="FF0000"/>
            </a:solidFill>
            <a:prstDash val="dashDot"/>
          </a:ln>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9352B47-4A33-240D-FE0D-B1866E49CD9A}"/>
              </a:ext>
            </a:extLst>
          </p:cNvPr>
          <p:cNvCxnSpPr>
            <a:cxnSpLocks/>
          </p:cNvCxnSpPr>
          <p:nvPr/>
        </p:nvCxnSpPr>
        <p:spPr>
          <a:xfrm flipH="1">
            <a:off x="7034438" y="2491401"/>
            <a:ext cx="9757" cy="278351"/>
          </a:xfrm>
          <a:prstGeom prst="line">
            <a:avLst/>
          </a:prstGeom>
          <a:ln w="6350">
            <a:solidFill>
              <a:srgbClr val="FF0000"/>
            </a:solidFill>
            <a:prstDash val="dashDot"/>
          </a:ln>
        </p:spPr>
        <p:style>
          <a:lnRef idx="2">
            <a:schemeClr val="accent1"/>
          </a:lnRef>
          <a:fillRef idx="0">
            <a:schemeClr val="accent1"/>
          </a:fillRef>
          <a:effectRef idx="1">
            <a:schemeClr val="accent1"/>
          </a:effectRef>
          <a:fontRef idx="minor">
            <a:schemeClr val="tx1"/>
          </a:fontRef>
        </p:style>
      </p:cxnSp>
      <p:sp>
        <p:nvSpPr>
          <p:cNvPr id="41" name="文本框 40">
            <a:extLst>
              <a:ext uri="{FF2B5EF4-FFF2-40B4-BE49-F238E27FC236}">
                <a16:creationId xmlns:a16="http://schemas.microsoft.com/office/drawing/2014/main" id="{42CF6357-90E0-0C02-5471-08045C75BA16}"/>
              </a:ext>
            </a:extLst>
          </p:cNvPr>
          <p:cNvSpPr txBox="1"/>
          <p:nvPr/>
        </p:nvSpPr>
        <p:spPr>
          <a:xfrm>
            <a:off x="3934876" y="2827797"/>
            <a:ext cx="694647" cy="307777"/>
          </a:xfrm>
          <a:prstGeom prst="rect">
            <a:avLst/>
          </a:prstGeom>
          <a:noFill/>
        </p:spPr>
        <p:txBody>
          <a:bodyPr wrap="square" rtlCol="0">
            <a:spAutoFit/>
          </a:bodyPr>
          <a:lstStyle/>
          <a:p>
            <a:pPr algn="ctr"/>
            <a:r>
              <a:rPr lang="en-US" altLang="zh-CN" sz="1400" b="1" dirty="0">
                <a:solidFill>
                  <a:srgbClr val="C00000"/>
                </a:solidFill>
              </a:rPr>
              <a:t>TE</a:t>
            </a:r>
            <a:endParaRPr lang="zh-CN" altLang="en-US" sz="1400" b="1" dirty="0">
              <a:solidFill>
                <a:srgbClr val="C00000"/>
              </a:solidFill>
            </a:endParaRPr>
          </a:p>
        </p:txBody>
      </p:sp>
      <p:sp>
        <p:nvSpPr>
          <p:cNvPr id="42" name="文本框 41">
            <a:extLst>
              <a:ext uri="{FF2B5EF4-FFF2-40B4-BE49-F238E27FC236}">
                <a16:creationId xmlns:a16="http://schemas.microsoft.com/office/drawing/2014/main" id="{EB5A9329-1651-2DE4-5A3D-E3D2C0CBCAB6}"/>
              </a:ext>
            </a:extLst>
          </p:cNvPr>
          <p:cNvSpPr txBox="1"/>
          <p:nvPr/>
        </p:nvSpPr>
        <p:spPr>
          <a:xfrm>
            <a:off x="4577457" y="2827797"/>
            <a:ext cx="951752" cy="307777"/>
          </a:xfrm>
          <a:prstGeom prst="rect">
            <a:avLst/>
          </a:prstGeom>
          <a:noFill/>
        </p:spPr>
        <p:txBody>
          <a:bodyPr wrap="square" rtlCol="0">
            <a:spAutoFit/>
          </a:bodyPr>
          <a:lstStyle/>
          <a:p>
            <a:pPr algn="ctr"/>
            <a:r>
              <a:rPr lang="en-US" altLang="zh-CN" sz="1400" b="1" dirty="0">
                <a:solidFill>
                  <a:srgbClr val="C00000"/>
                </a:solidFill>
              </a:rPr>
              <a:t>TE + TR</a:t>
            </a:r>
            <a:endParaRPr lang="zh-CN" altLang="en-US" sz="1400" b="1" dirty="0">
              <a:solidFill>
                <a:srgbClr val="C00000"/>
              </a:solidFill>
            </a:endParaRPr>
          </a:p>
        </p:txBody>
      </p:sp>
      <p:sp>
        <p:nvSpPr>
          <p:cNvPr id="44" name="文本框 43">
            <a:extLst>
              <a:ext uri="{FF2B5EF4-FFF2-40B4-BE49-F238E27FC236}">
                <a16:creationId xmlns:a16="http://schemas.microsoft.com/office/drawing/2014/main" id="{ED2AA21C-1AB4-54A1-32B5-5D5E6AC8C991}"/>
              </a:ext>
            </a:extLst>
          </p:cNvPr>
          <p:cNvSpPr txBox="1"/>
          <p:nvPr/>
        </p:nvSpPr>
        <p:spPr>
          <a:xfrm>
            <a:off x="5356057" y="2819916"/>
            <a:ext cx="951752" cy="307777"/>
          </a:xfrm>
          <a:prstGeom prst="rect">
            <a:avLst/>
          </a:prstGeom>
          <a:noFill/>
        </p:spPr>
        <p:txBody>
          <a:bodyPr wrap="square" rtlCol="0">
            <a:spAutoFit/>
          </a:bodyPr>
          <a:lstStyle/>
          <a:p>
            <a:pPr algn="ctr"/>
            <a:r>
              <a:rPr lang="en-US" altLang="zh-CN" sz="1400" b="1" dirty="0">
                <a:solidFill>
                  <a:srgbClr val="C00000"/>
                </a:solidFill>
              </a:rPr>
              <a:t>TE + 2TR</a:t>
            </a:r>
            <a:endParaRPr lang="zh-CN" altLang="en-US" sz="1400" b="1" dirty="0">
              <a:solidFill>
                <a:srgbClr val="C00000"/>
              </a:solidFill>
            </a:endParaRPr>
          </a:p>
        </p:txBody>
      </p:sp>
      <p:sp>
        <p:nvSpPr>
          <p:cNvPr id="45" name="文本框 44">
            <a:extLst>
              <a:ext uri="{FF2B5EF4-FFF2-40B4-BE49-F238E27FC236}">
                <a16:creationId xmlns:a16="http://schemas.microsoft.com/office/drawing/2014/main" id="{9591852E-28FE-2994-6C94-A7E2913EEAD9}"/>
              </a:ext>
            </a:extLst>
          </p:cNvPr>
          <p:cNvSpPr txBox="1"/>
          <p:nvPr/>
        </p:nvSpPr>
        <p:spPr>
          <a:xfrm>
            <a:off x="6777998" y="2782916"/>
            <a:ext cx="1351355" cy="307777"/>
          </a:xfrm>
          <a:prstGeom prst="rect">
            <a:avLst/>
          </a:prstGeom>
          <a:noFill/>
        </p:spPr>
        <p:txBody>
          <a:bodyPr wrap="square" rtlCol="0">
            <a:spAutoFit/>
          </a:bodyPr>
          <a:lstStyle/>
          <a:p>
            <a:pPr algn="ctr"/>
            <a:r>
              <a:rPr lang="en-US" altLang="zh-CN" sz="1400" b="1" dirty="0">
                <a:solidFill>
                  <a:srgbClr val="C00000"/>
                </a:solidFill>
              </a:rPr>
              <a:t>TE + (N-1)TR</a:t>
            </a:r>
            <a:endParaRPr lang="zh-CN" altLang="en-US" sz="1400" b="1" dirty="0">
              <a:solidFill>
                <a:srgbClr val="C00000"/>
              </a:solidFill>
            </a:endParaRPr>
          </a:p>
        </p:txBody>
      </p:sp>
      <p:sp>
        <p:nvSpPr>
          <p:cNvPr id="47" name="文本框 46">
            <a:extLst>
              <a:ext uri="{FF2B5EF4-FFF2-40B4-BE49-F238E27FC236}">
                <a16:creationId xmlns:a16="http://schemas.microsoft.com/office/drawing/2014/main" id="{40D7A51C-9B2C-CC02-54AF-3761B696A7C9}"/>
              </a:ext>
            </a:extLst>
          </p:cNvPr>
          <p:cNvSpPr txBox="1"/>
          <p:nvPr/>
        </p:nvSpPr>
        <p:spPr>
          <a:xfrm>
            <a:off x="5667331" y="2400882"/>
            <a:ext cx="1351355" cy="307777"/>
          </a:xfrm>
          <a:prstGeom prst="rect">
            <a:avLst/>
          </a:prstGeom>
          <a:noFill/>
        </p:spPr>
        <p:txBody>
          <a:bodyPr wrap="square" rtlCol="0">
            <a:spAutoFit/>
          </a:bodyPr>
          <a:lstStyle/>
          <a:p>
            <a:pPr algn="ctr"/>
            <a:r>
              <a:rPr lang="en-US" altLang="zh-CN" sz="1400" b="1" dirty="0"/>
              <a:t>……</a:t>
            </a:r>
            <a:endParaRPr lang="zh-CN" altLang="en-US" sz="1400" b="1" dirty="0"/>
          </a:p>
        </p:txBody>
      </p:sp>
      <p:sp>
        <p:nvSpPr>
          <p:cNvPr id="48" name="文本框 47">
            <a:extLst>
              <a:ext uri="{FF2B5EF4-FFF2-40B4-BE49-F238E27FC236}">
                <a16:creationId xmlns:a16="http://schemas.microsoft.com/office/drawing/2014/main" id="{0E4E81A5-1522-125F-F44F-7919C716F480}"/>
              </a:ext>
            </a:extLst>
          </p:cNvPr>
          <p:cNvSpPr txBox="1"/>
          <p:nvPr/>
        </p:nvSpPr>
        <p:spPr>
          <a:xfrm>
            <a:off x="5935888" y="2743930"/>
            <a:ext cx="1351355" cy="307777"/>
          </a:xfrm>
          <a:prstGeom prst="rect">
            <a:avLst/>
          </a:prstGeom>
          <a:noFill/>
        </p:spPr>
        <p:txBody>
          <a:bodyPr wrap="square" rtlCol="0">
            <a:spAutoFit/>
          </a:bodyPr>
          <a:lstStyle/>
          <a:p>
            <a:pPr algn="ctr"/>
            <a:r>
              <a:rPr lang="en-US" altLang="zh-CN" sz="1400" b="1" dirty="0">
                <a:solidFill>
                  <a:srgbClr val="C00000"/>
                </a:solidFill>
              </a:rPr>
              <a:t>……</a:t>
            </a:r>
            <a:endParaRPr lang="zh-CN" altLang="en-US" sz="1400" b="1" dirty="0">
              <a:solidFill>
                <a:srgbClr val="C00000"/>
              </a:solidFill>
            </a:endParaRPr>
          </a:p>
        </p:txBody>
      </p:sp>
      <p:pic>
        <p:nvPicPr>
          <p:cNvPr id="52" name="图片 51" descr="图片包含 桌子, 小, 前, 玻璃&#10;&#10;描述已自动生成">
            <a:extLst>
              <a:ext uri="{FF2B5EF4-FFF2-40B4-BE49-F238E27FC236}">
                <a16:creationId xmlns:a16="http://schemas.microsoft.com/office/drawing/2014/main" id="{C53BE53D-A462-E9C4-0CB7-8309D290A0F7}"/>
              </a:ext>
            </a:extLst>
          </p:cNvPr>
          <p:cNvPicPr>
            <a:picLocks noChangeAspect="1"/>
          </p:cNvPicPr>
          <p:nvPr/>
        </p:nvPicPr>
        <p:blipFill>
          <a:blip r:embed="rId5"/>
          <a:stretch>
            <a:fillRect/>
          </a:stretch>
        </p:blipFill>
        <p:spPr>
          <a:xfrm>
            <a:off x="181634" y="1085540"/>
            <a:ext cx="1623119" cy="1623119"/>
          </a:xfrm>
          <a:prstGeom prst="rect">
            <a:avLst/>
          </a:prstGeom>
        </p:spPr>
      </p:pic>
      <p:pic>
        <p:nvPicPr>
          <p:cNvPr id="54" name="图片 53" descr="黑暗里有星球&#10;&#10;中度可信度描述已自动生成">
            <a:extLst>
              <a:ext uri="{FF2B5EF4-FFF2-40B4-BE49-F238E27FC236}">
                <a16:creationId xmlns:a16="http://schemas.microsoft.com/office/drawing/2014/main" id="{39767D56-5726-A713-EE8B-D49C67C61F71}"/>
              </a:ext>
            </a:extLst>
          </p:cNvPr>
          <p:cNvPicPr>
            <a:picLocks noChangeAspect="1"/>
          </p:cNvPicPr>
          <p:nvPr/>
        </p:nvPicPr>
        <p:blipFill>
          <a:blip r:embed="rId6"/>
          <a:stretch>
            <a:fillRect/>
          </a:stretch>
        </p:blipFill>
        <p:spPr>
          <a:xfrm>
            <a:off x="1978582" y="1103408"/>
            <a:ext cx="1587382" cy="1587382"/>
          </a:xfrm>
          <a:prstGeom prst="rect">
            <a:avLst/>
          </a:prstGeom>
        </p:spPr>
      </p:pic>
    </p:spTree>
    <p:extLst>
      <p:ext uri="{BB962C8B-B14F-4D97-AF65-F5344CB8AC3E}">
        <p14:creationId xmlns:p14="http://schemas.microsoft.com/office/powerpoint/2010/main" val="2238894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962EB42-772A-F76F-54B7-C77910FA62D4}"/>
              </a:ext>
            </a:extLst>
          </p:cNvPr>
          <p:cNvSpPr>
            <a:spLocks noGrp="1"/>
          </p:cNvSpPr>
          <p:nvPr>
            <p:ph type="body" sz="quarter" idx="10"/>
          </p:nvPr>
        </p:nvSpPr>
        <p:spPr/>
        <p:txBody>
          <a:bodyPr/>
          <a:lstStyle/>
          <a:p>
            <a:r>
              <a:rPr lang="en-US" altLang="zh-CN" dirty="0"/>
              <a:t>Practical MRI Scan</a:t>
            </a:r>
          </a:p>
          <a:p>
            <a:r>
              <a:rPr lang="en-US" altLang="zh-CN" dirty="0"/>
              <a:t>Method</a:t>
            </a:r>
            <a:endParaRPr lang="zh-CN" altLang="en-US" dirty="0"/>
          </a:p>
        </p:txBody>
      </p:sp>
      <p:pic>
        <p:nvPicPr>
          <p:cNvPr id="4" name="图片 3" descr="表格&#10;&#10;描述已自动生成">
            <a:extLst>
              <a:ext uri="{FF2B5EF4-FFF2-40B4-BE49-F238E27FC236}">
                <a16:creationId xmlns:a16="http://schemas.microsoft.com/office/drawing/2014/main" id="{B5819117-5682-A6F8-D866-605FE430980A}"/>
              </a:ext>
            </a:extLst>
          </p:cNvPr>
          <p:cNvPicPr>
            <a:picLocks noChangeAspect="1"/>
          </p:cNvPicPr>
          <p:nvPr/>
        </p:nvPicPr>
        <p:blipFill rotWithShape="1">
          <a:blip r:embed="rId3"/>
          <a:srcRect l="50123" t="8950" r="1058"/>
          <a:stretch/>
        </p:blipFill>
        <p:spPr>
          <a:xfrm>
            <a:off x="138941" y="3736777"/>
            <a:ext cx="4391025" cy="2676235"/>
          </a:xfrm>
          <a:prstGeom prst="rect">
            <a:avLst/>
          </a:prstGeom>
        </p:spPr>
      </p:pic>
      <p:sp>
        <p:nvSpPr>
          <p:cNvPr id="6" name="任意多边形: 形状 5">
            <a:extLst>
              <a:ext uri="{FF2B5EF4-FFF2-40B4-BE49-F238E27FC236}">
                <a16:creationId xmlns:a16="http://schemas.microsoft.com/office/drawing/2014/main" id="{4DFA8D00-2661-67EA-B247-2A5FE497C61B}"/>
              </a:ext>
            </a:extLst>
          </p:cNvPr>
          <p:cNvSpPr/>
          <p:nvPr/>
        </p:nvSpPr>
        <p:spPr>
          <a:xfrm>
            <a:off x="3797453" y="966562"/>
            <a:ext cx="4226682" cy="1508225"/>
          </a:xfrm>
          <a:custGeom>
            <a:avLst/>
            <a:gdLst>
              <a:gd name="connsiteX0" fmla="*/ 0 w 2912166"/>
              <a:gd name="connsiteY0" fmla="*/ 0 h 1848679"/>
              <a:gd name="connsiteX1" fmla="*/ 278296 w 2912166"/>
              <a:gd name="connsiteY1" fmla="*/ 506896 h 1848679"/>
              <a:gd name="connsiteX2" fmla="*/ 536713 w 2912166"/>
              <a:gd name="connsiteY2" fmla="*/ 904461 h 1848679"/>
              <a:gd name="connsiteX3" fmla="*/ 934279 w 2912166"/>
              <a:gd name="connsiteY3" fmla="*/ 1302026 h 1848679"/>
              <a:gd name="connsiteX4" fmla="*/ 1401418 w 2912166"/>
              <a:gd name="connsiteY4" fmla="*/ 1610139 h 1848679"/>
              <a:gd name="connsiteX5" fmla="*/ 1838739 w 2912166"/>
              <a:gd name="connsiteY5" fmla="*/ 1739348 h 1848679"/>
              <a:gd name="connsiteX6" fmla="*/ 2256183 w 2912166"/>
              <a:gd name="connsiteY6" fmla="*/ 1808922 h 1848679"/>
              <a:gd name="connsiteX7" fmla="*/ 2623931 w 2912166"/>
              <a:gd name="connsiteY7" fmla="*/ 1828800 h 1848679"/>
              <a:gd name="connsiteX8" fmla="*/ 2912166 w 2912166"/>
              <a:gd name="connsiteY8" fmla="*/ 1848679 h 184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2166" h="1848679">
                <a:moveTo>
                  <a:pt x="0" y="0"/>
                </a:moveTo>
                <a:cubicBezTo>
                  <a:pt x="94422" y="178076"/>
                  <a:pt x="188844" y="356153"/>
                  <a:pt x="278296" y="506896"/>
                </a:cubicBezTo>
                <a:cubicBezTo>
                  <a:pt x="367748" y="657640"/>
                  <a:pt x="427383" y="771939"/>
                  <a:pt x="536713" y="904461"/>
                </a:cubicBezTo>
                <a:cubicBezTo>
                  <a:pt x="646043" y="1036983"/>
                  <a:pt x="790162" y="1184413"/>
                  <a:pt x="934279" y="1302026"/>
                </a:cubicBezTo>
                <a:cubicBezTo>
                  <a:pt x="1078396" y="1419639"/>
                  <a:pt x="1250675" y="1537252"/>
                  <a:pt x="1401418" y="1610139"/>
                </a:cubicBezTo>
                <a:cubicBezTo>
                  <a:pt x="1552161" y="1683026"/>
                  <a:pt x="1696278" y="1706217"/>
                  <a:pt x="1838739" y="1739348"/>
                </a:cubicBezTo>
                <a:cubicBezTo>
                  <a:pt x="1981200" y="1772479"/>
                  <a:pt x="2125318" y="1794013"/>
                  <a:pt x="2256183" y="1808922"/>
                </a:cubicBezTo>
                <a:cubicBezTo>
                  <a:pt x="2387048" y="1823831"/>
                  <a:pt x="2623931" y="1828800"/>
                  <a:pt x="2623931" y="1828800"/>
                </a:cubicBezTo>
                <a:lnTo>
                  <a:pt x="2912166" y="1848679"/>
                </a:lnTo>
              </a:path>
            </a:pathLst>
          </a:cu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dirty="0"/>
          </a:p>
        </p:txBody>
      </p:sp>
      <p:cxnSp>
        <p:nvCxnSpPr>
          <p:cNvPr id="7" name="直接箭头连接符 6">
            <a:extLst>
              <a:ext uri="{FF2B5EF4-FFF2-40B4-BE49-F238E27FC236}">
                <a16:creationId xmlns:a16="http://schemas.microsoft.com/office/drawing/2014/main" id="{678A88D7-573B-3BDB-968B-6CD73E65B578}"/>
              </a:ext>
            </a:extLst>
          </p:cNvPr>
          <p:cNvCxnSpPr>
            <a:cxnSpLocks/>
          </p:cNvCxnSpPr>
          <p:nvPr/>
        </p:nvCxnSpPr>
        <p:spPr>
          <a:xfrm flipH="1" flipV="1">
            <a:off x="3747376" y="756198"/>
            <a:ext cx="50077" cy="199249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直接箭头连接符 7">
            <a:extLst>
              <a:ext uri="{FF2B5EF4-FFF2-40B4-BE49-F238E27FC236}">
                <a16:creationId xmlns:a16="http://schemas.microsoft.com/office/drawing/2014/main" id="{5DFA11F1-387C-59B2-7851-961C6AE4B5B4}"/>
              </a:ext>
            </a:extLst>
          </p:cNvPr>
          <p:cNvCxnSpPr>
            <a:cxnSpLocks/>
          </p:cNvCxnSpPr>
          <p:nvPr/>
        </p:nvCxnSpPr>
        <p:spPr>
          <a:xfrm>
            <a:off x="3797453" y="2748695"/>
            <a:ext cx="447093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椭圆 8">
            <a:extLst>
              <a:ext uri="{FF2B5EF4-FFF2-40B4-BE49-F238E27FC236}">
                <a16:creationId xmlns:a16="http://schemas.microsoft.com/office/drawing/2014/main" id="{379A7CCD-A736-3ED2-2679-B279C92AD20E}"/>
              </a:ext>
            </a:extLst>
          </p:cNvPr>
          <p:cNvSpPr/>
          <p:nvPr/>
        </p:nvSpPr>
        <p:spPr>
          <a:xfrm>
            <a:off x="4241180" y="1380307"/>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0F86A74C-8F0A-FDCE-D4E8-3034641E6915}"/>
              </a:ext>
            </a:extLst>
          </p:cNvPr>
          <p:cNvSpPr/>
          <p:nvPr/>
        </p:nvSpPr>
        <p:spPr>
          <a:xfrm>
            <a:off x="4854298" y="1866887"/>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CC260BA-5125-B3C0-3187-C12F4A52E2BC}"/>
              </a:ext>
            </a:extLst>
          </p:cNvPr>
          <p:cNvSpPr/>
          <p:nvPr/>
        </p:nvSpPr>
        <p:spPr>
          <a:xfrm>
            <a:off x="5500634" y="2119991"/>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B307DBC-20B1-29AF-A4F6-948D20B26087}"/>
              </a:ext>
            </a:extLst>
          </p:cNvPr>
          <p:cNvSpPr/>
          <p:nvPr/>
        </p:nvSpPr>
        <p:spPr>
          <a:xfrm>
            <a:off x="7002934" y="2423336"/>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E4C23ED-71C8-CB14-6566-C53CD8FA4650}"/>
                  </a:ext>
                </a:extLst>
              </p:cNvPr>
              <p:cNvSpPr txBox="1"/>
              <p:nvPr/>
            </p:nvSpPr>
            <p:spPr>
              <a:xfrm>
                <a:off x="5747659" y="659870"/>
                <a:ext cx="2060678" cy="493981"/>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𝐴</m:t>
                      </m:r>
                      <m:r>
                        <a:rPr lang="en-US" altLang="zh-CN" sz="1800" b="0" i="1" smtClean="0">
                          <a:solidFill>
                            <a:schemeClr val="tx1"/>
                          </a:solidFill>
                          <a:latin typeface="Cambria Math" panose="02040503050406030204" pitchFamily="18" charset="0"/>
                        </a:rPr>
                        <m:t> </m:t>
                      </m:r>
                      <m:sSup>
                        <m:sSupPr>
                          <m:ctrlPr>
                            <a:rPr lang="en-US" altLang="zh-CN" sz="1800" b="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𝑒</m:t>
                          </m:r>
                        </m:e>
                        <m:sup>
                          <m:r>
                            <a:rPr lang="en-US" altLang="zh-CN" sz="1800" b="0" i="1" smtClean="0">
                              <a:solidFill>
                                <a:schemeClr val="tx1"/>
                              </a:solidFill>
                              <a:latin typeface="Cambria Math" panose="02040503050406030204" pitchFamily="18" charset="0"/>
                            </a:rPr>
                            <m:t>− </m:t>
                          </m:r>
                          <m:f>
                            <m:fPr>
                              <m:ctrlPr>
                                <a:rPr lang="en-US" altLang="zh-CN" sz="1800" b="0" i="1" smtClean="0">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𝑇𝐸</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𝐹</m:t>
                              </m:r>
                              <m:r>
                                <a:rPr lang="en-US" altLang="zh-CN" sz="1800" b="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rPr>
                                <m:t>𝑇𝑅</m:t>
                              </m:r>
                            </m:num>
                            <m:den>
                              <m:r>
                                <a:rPr lang="en-US" altLang="zh-CN" sz="1800" b="0" i="1" smtClean="0">
                                  <a:solidFill>
                                    <a:schemeClr val="tx1"/>
                                  </a:solidFill>
                                  <a:latin typeface="Cambria Math" panose="02040503050406030204" pitchFamily="18" charset="0"/>
                                </a:rPr>
                                <m:t>𝑇</m:t>
                              </m:r>
                              <m:r>
                                <a:rPr lang="en-US" altLang="zh-CN" sz="1800" b="0" i="1" smtClean="0">
                                  <a:solidFill>
                                    <a:schemeClr val="tx1"/>
                                  </a:solidFill>
                                  <a:latin typeface="Cambria Math" panose="02040503050406030204" pitchFamily="18" charset="0"/>
                                </a:rPr>
                                <m:t>2∗</m:t>
                              </m:r>
                            </m:den>
                          </m:f>
                          <m:r>
                            <a:rPr lang="en-US" altLang="zh-CN" sz="1800" b="0" i="1" smtClean="0">
                              <a:solidFill>
                                <a:schemeClr val="tx1"/>
                              </a:solidFill>
                              <a:latin typeface="Cambria Math" panose="02040503050406030204" pitchFamily="18" charset="0"/>
                            </a:rPr>
                            <m:t> </m:t>
                          </m:r>
                        </m:sup>
                      </m:sSup>
                    </m:oMath>
                  </m:oMathPara>
                </a14:m>
                <a:endParaRPr lang="zh-CN" altLang="en-US" dirty="0"/>
              </a:p>
            </p:txBody>
          </p:sp>
        </mc:Choice>
        <mc:Fallback xmlns="">
          <p:sp>
            <p:nvSpPr>
              <p:cNvPr id="19" name="文本框 18">
                <a:extLst>
                  <a:ext uri="{FF2B5EF4-FFF2-40B4-BE49-F238E27FC236}">
                    <a16:creationId xmlns:a16="http://schemas.microsoft.com/office/drawing/2014/main" id="{EE4C23ED-71C8-CB14-6566-C53CD8FA4650}"/>
                  </a:ext>
                </a:extLst>
              </p:cNvPr>
              <p:cNvSpPr txBox="1">
                <a:spLocks noRot="1" noChangeAspect="1" noMove="1" noResize="1" noEditPoints="1" noAdjustHandles="1" noChangeArrowheads="1" noChangeShapeType="1" noTextEdit="1"/>
              </p:cNvSpPr>
              <p:nvPr/>
            </p:nvSpPr>
            <p:spPr>
              <a:xfrm>
                <a:off x="5747659" y="659870"/>
                <a:ext cx="2060678" cy="493981"/>
              </a:xfrm>
              <a:prstGeom prst="rect">
                <a:avLst/>
              </a:prstGeom>
              <a:blipFill>
                <a:blip r:embed="rId4"/>
                <a:stretch>
                  <a:fillRect/>
                </a:stretch>
              </a:blipFill>
              <a:ln>
                <a:solidFill>
                  <a:srgbClr val="FF0000"/>
                </a:solidFill>
              </a:ln>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AC2AA70D-E7AC-426D-8EBF-AD9CC8EB70AB}"/>
              </a:ext>
            </a:extLst>
          </p:cNvPr>
          <p:cNvSpPr txBox="1"/>
          <p:nvPr/>
        </p:nvSpPr>
        <p:spPr>
          <a:xfrm>
            <a:off x="5391941" y="3478657"/>
            <a:ext cx="2819397" cy="307777"/>
          </a:xfrm>
          <a:prstGeom prst="rect">
            <a:avLst/>
          </a:prstGeom>
          <a:noFill/>
        </p:spPr>
        <p:txBody>
          <a:bodyPr wrap="square" rtlCol="0">
            <a:spAutoFit/>
          </a:bodyPr>
          <a:lstStyle/>
          <a:p>
            <a:pPr algn="ctr"/>
            <a:r>
              <a:rPr lang="en-US" altLang="zh-CN" sz="1400" b="1" dirty="0">
                <a:solidFill>
                  <a:schemeClr val="accent5">
                    <a:lumMod val="75000"/>
                  </a:schemeClr>
                </a:solidFill>
              </a:rPr>
              <a:t>Multi-echo SPGR</a:t>
            </a:r>
            <a:endParaRPr lang="zh-CN" altLang="en-US" sz="1400" b="1" dirty="0">
              <a:solidFill>
                <a:schemeClr val="accent5">
                  <a:lumMod val="75000"/>
                </a:schemeClr>
              </a:solidFill>
            </a:endParaRPr>
          </a:p>
        </p:txBody>
      </p:sp>
      <p:sp>
        <p:nvSpPr>
          <p:cNvPr id="22" name="文本框 21">
            <a:extLst>
              <a:ext uri="{FF2B5EF4-FFF2-40B4-BE49-F238E27FC236}">
                <a16:creationId xmlns:a16="http://schemas.microsoft.com/office/drawing/2014/main" id="{7BC59574-C5AD-CAF4-11C9-6902C98482AF}"/>
              </a:ext>
            </a:extLst>
          </p:cNvPr>
          <p:cNvSpPr txBox="1"/>
          <p:nvPr/>
        </p:nvSpPr>
        <p:spPr>
          <a:xfrm>
            <a:off x="932662" y="3431006"/>
            <a:ext cx="2819397" cy="307777"/>
          </a:xfrm>
          <a:prstGeom prst="rect">
            <a:avLst/>
          </a:prstGeom>
          <a:noFill/>
        </p:spPr>
        <p:txBody>
          <a:bodyPr wrap="square" rtlCol="0">
            <a:spAutoFit/>
          </a:bodyPr>
          <a:lstStyle/>
          <a:p>
            <a:pPr algn="ctr"/>
            <a:r>
              <a:rPr lang="en-US" altLang="zh-CN" sz="1400" b="1" dirty="0">
                <a:solidFill>
                  <a:srgbClr val="C00000"/>
                </a:solidFill>
              </a:rPr>
              <a:t>N-periodic ka-SPGR</a:t>
            </a:r>
            <a:endParaRPr lang="zh-CN" altLang="en-US" sz="1400" b="1" dirty="0">
              <a:solidFill>
                <a:srgbClr val="C00000"/>
              </a:solidFill>
            </a:endParaRPr>
          </a:p>
        </p:txBody>
      </p:sp>
      <p:sp>
        <p:nvSpPr>
          <p:cNvPr id="23" name="文本框 22">
            <a:extLst>
              <a:ext uri="{FF2B5EF4-FFF2-40B4-BE49-F238E27FC236}">
                <a16:creationId xmlns:a16="http://schemas.microsoft.com/office/drawing/2014/main" id="{D5A36F60-09FD-E047-0376-0105D529CD2F}"/>
              </a:ext>
            </a:extLst>
          </p:cNvPr>
          <p:cNvSpPr txBox="1"/>
          <p:nvPr/>
        </p:nvSpPr>
        <p:spPr>
          <a:xfrm>
            <a:off x="7860355" y="2713679"/>
            <a:ext cx="1245545" cy="307777"/>
          </a:xfrm>
          <a:prstGeom prst="rect">
            <a:avLst/>
          </a:prstGeom>
          <a:noFill/>
        </p:spPr>
        <p:txBody>
          <a:bodyPr wrap="square" rtlCol="0">
            <a:spAutoFit/>
          </a:bodyPr>
          <a:lstStyle/>
          <a:p>
            <a:pPr algn="ctr"/>
            <a:r>
              <a:rPr lang="en-US" altLang="zh-CN" sz="1400" b="1" dirty="0"/>
              <a:t>Time</a:t>
            </a:r>
            <a:endParaRPr lang="zh-CN" altLang="en-US" sz="1400" b="1" dirty="0"/>
          </a:p>
        </p:txBody>
      </p:sp>
      <p:sp>
        <p:nvSpPr>
          <p:cNvPr id="24" name="文本框 23">
            <a:extLst>
              <a:ext uri="{FF2B5EF4-FFF2-40B4-BE49-F238E27FC236}">
                <a16:creationId xmlns:a16="http://schemas.microsoft.com/office/drawing/2014/main" id="{962B84DF-489A-EC4C-8DD0-48C1F5C47CF0}"/>
              </a:ext>
            </a:extLst>
          </p:cNvPr>
          <p:cNvSpPr txBox="1"/>
          <p:nvPr/>
        </p:nvSpPr>
        <p:spPr>
          <a:xfrm>
            <a:off x="3281011" y="638767"/>
            <a:ext cx="1245545" cy="307777"/>
          </a:xfrm>
          <a:prstGeom prst="rect">
            <a:avLst/>
          </a:prstGeom>
          <a:noFill/>
        </p:spPr>
        <p:txBody>
          <a:bodyPr wrap="square" rtlCol="0">
            <a:spAutoFit/>
          </a:bodyPr>
          <a:lstStyle/>
          <a:p>
            <a:pPr algn="ctr"/>
            <a:r>
              <a:rPr lang="en-US" altLang="zh-CN" sz="1400" b="1" dirty="0"/>
              <a:t>SI</a:t>
            </a:r>
            <a:endParaRPr lang="zh-CN" altLang="en-US" sz="1400" b="1" dirty="0"/>
          </a:p>
        </p:txBody>
      </p:sp>
      <p:sp>
        <p:nvSpPr>
          <p:cNvPr id="25" name="文本框 24">
            <a:extLst>
              <a:ext uri="{FF2B5EF4-FFF2-40B4-BE49-F238E27FC236}">
                <a16:creationId xmlns:a16="http://schemas.microsoft.com/office/drawing/2014/main" id="{110DC253-F81B-CBCE-6DB3-E2707E96BCFB}"/>
              </a:ext>
            </a:extLst>
          </p:cNvPr>
          <p:cNvSpPr txBox="1"/>
          <p:nvPr/>
        </p:nvSpPr>
        <p:spPr>
          <a:xfrm>
            <a:off x="3934876" y="3153304"/>
            <a:ext cx="694647" cy="307777"/>
          </a:xfrm>
          <a:prstGeom prst="rect">
            <a:avLst/>
          </a:prstGeom>
          <a:noFill/>
        </p:spPr>
        <p:txBody>
          <a:bodyPr wrap="square" rtlCol="0">
            <a:spAutoFit/>
          </a:bodyPr>
          <a:lstStyle/>
          <a:p>
            <a:pPr algn="ctr"/>
            <a:r>
              <a:rPr lang="en-US" altLang="zh-CN" sz="1400" b="1" dirty="0">
                <a:solidFill>
                  <a:schemeClr val="accent5">
                    <a:lumMod val="75000"/>
                  </a:schemeClr>
                </a:solidFill>
              </a:rPr>
              <a:t>TE</a:t>
            </a:r>
            <a:r>
              <a:rPr lang="en-US" altLang="zh-CN" sz="1050" b="1" dirty="0">
                <a:solidFill>
                  <a:schemeClr val="accent5">
                    <a:lumMod val="75000"/>
                  </a:schemeClr>
                </a:solidFill>
              </a:rPr>
              <a:t>1</a:t>
            </a:r>
            <a:endParaRPr lang="zh-CN" altLang="en-US" sz="1400" b="1" dirty="0">
              <a:solidFill>
                <a:schemeClr val="accent5">
                  <a:lumMod val="75000"/>
                </a:schemeClr>
              </a:solidFill>
            </a:endParaRPr>
          </a:p>
        </p:txBody>
      </p:sp>
      <p:sp>
        <p:nvSpPr>
          <p:cNvPr id="26" name="文本框 25">
            <a:extLst>
              <a:ext uri="{FF2B5EF4-FFF2-40B4-BE49-F238E27FC236}">
                <a16:creationId xmlns:a16="http://schemas.microsoft.com/office/drawing/2014/main" id="{05A99208-6F8B-73E9-6B83-37E5F9DA3A49}"/>
              </a:ext>
            </a:extLst>
          </p:cNvPr>
          <p:cNvSpPr txBox="1"/>
          <p:nvPr/>
        </p:nvSpPr>
        <p:spPr>
          <a:xfrm>
            <a:off x="4526556" y="3151815"/>
            <a:ext cx="694647" cy="307777"/>
          </a:xfrm>
          <a:prstGeom prst="rect">
            <a:avLst/>
          </a:prstGeom>
          <a:noFill/>
        </p:spPr>
        <p:txBody>
          <a:bodyPr wrap="square" rtlCol="0">
            <a:spAutoFit/>
          </a:bodyPr>
          <a:lstStyle/>
          <a:p>
            <a:pPr algn="ctr"/>
            <a:r>
              <a:rPr lang="en-US" altLang="zh-CN" sz="1400" b="1" dirty="0">
                <a:solidFill>
                  <a:schemeClr val="accent5">
                    <a:lumMod val="75000"/>
                  </a:schemeClr>
                </a:solidFill>
              </a:rPr>
              <a:t>TE</a:t>
            </a:r>
            <a:r>
              <a:rPr lang="en-US" altLang="zh-CN" sz="1100" b="1" dirty="0">
                <a:solidFill>
                  <a:schemeClr val="accent5">
                    <a:lumMod val="75000"/>
                  </a:schemeClr>
                </a:solidFill>
              </a:rPr>
              <a:t>2</a:t>
            </a:r>
            <a:endParaRPr lang="zh-CN" altLang="en-US" sz="1400" b="1" dirty="0">
              <a:solidFill>
                <a:schemeClr val="accent5">
                  <a:lumMod val="75000"/>
                </a:schemeClr>
              </a:solidFill>
            </a:endParaRPr>
          </a:p>
        </p:txBody>
      </p:sp>
      <p:sp>
        <p:nvSpPr>
          <p:cNvPr id="27" name="文本框 26">
            <a:extLst>
              <a:ext uri="{FF2B5EF4-FFF2-40B4-BE49-F238E27FC236}">
                <a16:creationId xmlns:a16="http://schemas.microsoft.com/office/drawing/2014/main" id="{FF592C1C-CA15-DF44-59BA-4C1A7F191481}"/>
              </a:ext>
            </a:extLst>
          </p:cNvPr>
          <p:cNvSpPr txBox="1"/>
          <p:nvPr/>
        </p:nvSpPr>
        <p:spPr>
          <a:xfrm>
            <a:off x="5264389" y="3153304"/>
            <a:ext cx="694647" cy="307777"/>
          </a:xfrm>
          <a:prstGeom prst="rect">
            <a:avLst/>
          </a:prstGeom>
          <a:noFill/>
        </p:spPr>
        <p:txBody>
          <a:bodyPr wrap="square" rtlCol="0">
            <a:spAutoFit/>
          </a:bodyPr>
          <a:lstStyle/>
          <a:p>
            <a:pPr algn="ctr"/>
            <a:r>
              <a:rPr lang="en-US" altLang="zh-CN" sz="1400" b="1" dirty="0">
                <a:solidFill>
                  <a:schemeClr val="accent5">
                    <a:lumMod val="75000"/>
                  </a:schemeClr>
                </a:solidFill>
              </a:rPr>
              <a:t>TE</a:t>
            </a:r>
            <a:r>
              <a:rPr lang="en-US" altLang="zh-CN" sz="1100" b="1" dirty="0">
                <a:solidFill>
                  <a:schemeClr val="accent5">
                    <a:lumMod val="75000"/>
                  </a:schemeClr>
                </a:solidFill>
              </a:rPr>
              <a:t>3</a:t>
            </a:r>
            <a:endParaRPr lang="zh-CN" altLang="en-US" sz="1400" b="1" dirty="0">
              <a:solidFill>
                <a:schemeClr val="accent5">
                  <a:lumMod val="75000"/>
                </a:schemeClr>
              </a:solidFill>
            </a:endParaRPr>
          </a:p>
        </p:txBody>
      </p:sp>
      <p:cxnSp>
        <p:nvCxnSpPr>
          <p:cNvPr id="29" name="直接连接符 28">
            <a:extLst>
              <a:ext uri="{FF2B5EF4-FFF2-40B4-BE49-F238E27FC236}">
                <a16:creationId xmlns:a16="http://schemas.microsoft.com/office/drawing/2014/main" id="{E347F441-7A66-513F-6625-D2F4F29739EE}"/>
              </a:ext>
            </a:extLst>
          </p:cNvPr>
          <p:cNvCxnSpPr>
            <a:cxnSpLocks/>
          </p:cNvCxnSpPr>
          <p:nvPr/>
        </p:nvCxnSpPr>
        <p:spPr>
          <a:xfrm>
            <a:off x="4268198" y="1454353"/>
            <a:ext cx="10628" cy="1265653"/>
          </a:xfrm>
          <a:prstGeom prst="line">
            <a:avLst/>
          </a:prstGeom>
          <a:ln w="6350">
            <a:solidFill>
              <a:srgbClr val="FF0000"/>
            </a:solidFill>
            <a:prstDash val="dashDot"/>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B2CA83D4-97E8-A8D5-FCC6-D235A7E16F3F}"/>
              </a:ext>
            </a:extLst>
          </p:cNvPr>
          <p:cNvCxnSpPr>
            <a:cxnSpLocks/>
          </p:cNvCxnSpPr>
          <p:nvPr/>
        </p:nvCxnSpPr>
        <p:spPr>
          <a:xfrm>
            <a:off x="4888404" y="1959420"/>
            <a:ext cx="5314" cy="760586"/>
          </a:xfrm>
          <a:prstGeom prst="line">
            <a:avLst/>
          </a:prstGeom>
          <a:ln w="6350">
            <a:solidFill>
              <a:srgbClr val="FF0000"/>
            </a:solidFill>
            <a:prstDash val="dashDot"/>
          </a:ln>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AE03D41B-EDFA-132E-7A0A-A71184DF6574}"/>
              </a:ext>
            </a:extLst>
          </p:cNvPr>
          <p:cNvCxnSpPr>
            <a:cxnSpLocks/>
          </p:cNvCxnSpPr>
          <p:nvPr/>
        </p:nvCxnSpPr>
        <p:spPr>
          <a:xfrm flipH="1">
            <a:off x="5541895" y="2202514"/>
            <a:ext cx="3146" cy="546181"/>
          </a:xfrm>
          <a:prstGeom prst="line">
            <a:avLst/>
          </a:prstGeom>
          <a:ln w="6350">
            <a:solidFill>
              <a:srgbClr val="FF0000"/>
            </a:solidFill>
            <a:prstDash val="dashDot"/>
          </a:ln>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9352B47-4A33-240D-FE0D-B1866E49CD9A}"/>
              </a:ext>
            </a:extLst>
          </p:cNvPr>
          <p:cNvCxnSpPr>
            <a:cxnSpLocks/>
          </p:cNvCxnSpPr>
          <p:nvPr/>
        </p:nvCxnSpPr>
        <p:spPr>
          <a:xfrm flipH="1">
            <a:off x="7034438" y="2491401"/>
            <a:ext cx="9757" cy="278351"/>
          </a:xfrm>
          <a:prstGeom prst="line">
            <a:avLst/>
          </a:prstGeom>
          <a:ln w="6350">
            <a:solidFill>
              <a:srgbClr val="FF0000"/>
            </a:solidFill>
            <a:prstDash val="dashDot"/>
          </a:ln>
        </p:spPr>
        <p:style>
          <a:lnRef idx="2">
            <a:schemeClr val="accent1"/>
          </a:lnRef>
          <a:fillRef idx="0">
            <a:schemeClr val="accent1"/>
          </a:fillRef>
          <a:effectRef idx="1">
            <a:schemeClr val="accent1"/>
          </a:effectRef>
          <a:fontRef idx="minor">
            <a:schemeClr val="tx1"/>
          </a:fontRef>
        </p:style>
      </p:cxnSp>
      <p:sp>
        <p:nvSpPr>
          <p:cNvPr id="41" name="文本框 40">
            <a:extLst>
              <a:ext uri="{FF2B5EF4-FFF2-40B4-BE49-F238E27FC236}">
                <a16:creationId xmlns:a16="http://schemas.microsoft.com/office/drawing/2014/main" id="{42CF6357-90E0-0C02-5471-08045C75BA16}"/>
              </a:ext>
            </a:extLst>
          </p:cNvPr>
          <p:cNvSpPr txBox="1"/>
          <p:nvPr/>
        </p:nvSpPr>
        <p:spPr>
          <a:xfrm>
            <a:off x="3934876" y="2827797"/>
            <a:ext cx="694647" cy="307777"/>
          </a:xfrm>
          <a:prstGeom prst="rect">
            <a:avLst/>
          </a:prstGeom>
          <a:noFill/>
        </p:spPr>
        <p:txBody>
          <a:bodyPr wrap="square" rtlCol="0">
            <a:spAutoFit/>
          </a:bodyPr>
          <a:lstStyle/>
          <a:p>
            <a:pPr algn="ctr"/>
            <a:r>
              <a:rPr lang="en-US" altLang="zh-CN" sz="1400" b="1" dirty="0">
                <a:solidFill>
                  <a:srgbClr val="C00000"/>
                </a:solidFill>
              </a:rPr>
              <a:t>TE</a:t>
            </a:r>
            <a:endParaRPr lang="zh-CN" altLang="en-US" sz="1400" b="1" dirty="0">
              <a:solidFill>
                <a:srgbClr val="C00000"/>
              </a:solidFill>
            </a:endParaRPr>
          </a:p>
        </p:txBody>
      </p:sp>
      <p:sp>
        <p:nvSpPr>
          <p:cNvPr id="42" name="文本框 41">
            <a:extLst>
              <a:ext uri="{FF2B5EF4-FFF2-40B4-BE49-F238E27FC236}">
                <a16:creationId xmlns:a16="http://schemas.microsoft.com/office/drawing/2014/main" id="{EB5A9329-1651-2DE4-5A3D-E3D2C0CBCAB6}"/>
              </a:ext>
            </a:extLst>
          </p:cNvPr>
          <p:cNvSpPr txBox="1"/>
          <p:nvPr/>
        </p:nvSpPr>
        <p:spPr>
          <a:xfrm>
            <a:off x="4577457" y="2827797"/>
            <a:ext cx="951752" cy="307777"/>
          </a:xfrm>
          <a:prstGeom prst="rect">
            <a:avLst/>
          </a:prstGeom>
          <a:noFill/>
        </p:spPr>
        <p:txBody>
          <a:bodyPr wrap="square" rtlCol="0">
            <a:spAutoFit/>
          </a:bodyPr>
          <a:lstStyle/>
          <a:p>
            <a:pPr algn="ctr"/>
            <a:r>
              <a:rPr lang="en-US" altLang="zh-CN" sz="1400" b="1" dirty="0">
                <a:solidFill>
                  <a:srgbClr val="C00000"/>
                </a:solidFill>
              </a:rPr>
              <a:t>TE + TR</a:t>
            </a:r>
            <a:endParaRPr lang="zh-CN" altLang="en-US" sz="1400" b="1" dirty="0">
              <a:solidFill>
                <a:srgbClr val="C00000"/>
              </a:solidFill>
            </a:endParaRPr>
          </a:p>
        </p:txBody>
      </p:sp>
      <p:sp>
        <p:nvSpPr>
          <p:cNvPr id="43" name="文本框 42">
            <a:extLst>
              <a:ext uri="{FF2B5EF4-FFF2-40B4-BE49-F238E27FC236}">
                <a16:creationId xmlns:a16="http://schemas.microsoft.com/office/drawing/2014/main" id="{86C07442-7E6D-8FE7-BB22-0CFA50A27990}"/>
              </a:ext>
            </a:extLst>
          </p:cNvPr>
          <p:cNvSpPr txBox="1"/>
          <p:nvPr/>
        </p:nvSpPr>
        <p:spPr>
          <a:xfrm>
            <a:off x="6696871" y="3134053"/>
            <a:ext cx="694647" cy="307777"/>
          </a:xfrm>
          <a:prstGeom prst="rect">
            <a:avLst/>
          </a:prstGeom>
          <a:noFill/>
        </p:spPr>
        <p:txBody>
          <a:bodyPr wrap="square" rtlCol="0">
            <a:spAutoFit/>
          </a:bodyPr>
          <a:lstStyle/>
          <a:p>
            <a:pPr algn="ctr"/>
            <a:r>
              <a:rPr lang="en-US" altLang="zh-CN" sz="1400" b="1" dirty="0">
                <a:solidFill>
                  <a:schemeClr val="accent5">
                    <a:lumMod val="75000"/>
                  </a:schemeClr>
                </a:solidFill>
              </a:rPr>
              <a:t>TE</a:t>
            </a:r>
            <a:r>
              <a:rPr lang="en-US" altLang="zh-CN" sz="1100" b="1" dirty="0">
                <a:solidFill>
                  <a:schemeClr val="accent5">
                    <a:lumMod val="75000"/>
                  </a:schemeClr>
                </a:solidFill>
              </a:rPr>
              <a:t>N</a:t>
            </a:r>
            <a:endParaRPr lang="zh-CN" altLang="en-US" sz="1400" b="1" dirty="0">
              <a:solidFill>
                <a:schemeClr val="accent5">
                  <a:lumMod val="75000"/>
                </a:schemeClr>
              </a:solidFill>
            </a:endParaRPr>
          </a:p>
        </p:txBody>
      </p:sp>
      <p:sp>
        <p:nvSpPr>
          <p:cNvPr id="44" name="文本框 43">
            <a:extLst>
              <a:ext uri="{FF2B5EF4-FFF2-40B4-BE49-F238E27FC236}">
                <a16:creationId xmlns:a16="http://schemas.microsoft.com/office/drawing/2014/main" id="{ED2AA21C-1AB4-54A1-32B5-5D5E6AC8C991}"/>
              </a:ext>
            </a:extLst>
          </p:cNvPr>
          <p:cNvSpPr txBox="1"/>
          <p:nvPr/>
        </p:nvSpPr>
        <p:spPr>
          <a:xfrm>
            <a:off x="5356057" y="2819916"/>
            <a:ext cx="951752" cy="307777"/>
          </a:xfrm>
          <a:prstGeom prst="rect">
            <a:avLst/>
          </a:prstGeom>
          <a:noFill/>
        </p:spPr>
        <p:txBody>
          <a:bodyPr wrap="square" rtlCol="0">
            <a:spAutoFit/>
          </a:bodyPr>
          <a:lstStyle/>
          <a:p>
            <a:pPr algn="ctr"/>
            <a:r>
              <a:rPr lang="en-US" altLang="zh-CN" sz="1400" b="1" dirty="0">
                <a:solidFill>
                  <a:srgbClr val="C00000"/>
                </a:solidFill>
              </a:rPr>
              <a:t>TE + 2TR</a:t>
            </a:r>
            <a:endParaRPr lang="zh-CN" altLang="en-US" sz="1400" b="1" dirty="0">
              <a:solidFill>
                <a:srgbClr val="C00000"/>
              </a:solidFill>
            </a:endParaRPr>
          </a:p>
        </p:txBody>
      </p:sp>
      <p:sp>
        <p:nvSpPr>
          <p:cNvPr id="45" name="文本框 44">
            <a:extLst>
              <a:ext uri="{FF2B5EF4-FFF2-40B4-BE49-F238E27FC236}">
                <a16:creationId xmlns:a16="http://schemas.microsoft.com/office/drawing/2014/main" id="{9591852E-28FE-2994-6C94-A7E2913EEAD9}"/>
              </a:ext>
            </a:extLst>
          </p:cNvPr>
          <p:cNvSpPr txBox="1"/>
          <p:nvPr/>
        </p:nvSpPr>
        <p:spPr>
          <a:xfrm>
            <a:off x="6777998" y="2782916"/>
            <a:ext cx="1351355" cy="307777"/>
          </a:xfrm>
          <a:prstGeom prst="rect">
            <a:avLst/>
          </a:prstGeom>
          <a:noFill/>
        </p:spPr>
        <p:txBody>
          <a:bodyPr wrap="square" rtlCol="0">
            <a:spAutoFit/>
          </a:bodyPr>
          <a:lstStyle/>
          <a:p>
            <a:pPr algn="ctr"/>
            <a:r>
              <a:rPr lang="en-US" altLang="zh-CN" sz="1400" b="1" dirty="0">
                <a:solidFill>
                  <a:srgbClr val="C00000"/>
                </a:solidFill>
              </a:rPr>
              <a:t>TE + (N-1)TR</a:t>
            </a:r>
            <a:endParaRPr lang="zh-CN" altLang="en-US" sz="1400" b="1" dirty="0">
              <a:solidFill>
                <a:srgbClr val="C00000"/>
              </a:solidFill>
            </a:endParaRPr>
          </a:p>
        </p:txBody>
      </p:sp>
      <p:pic>
        <p:nvPicPr>
          <p:cNvPr id="46" name="图片 45" descr="表格&#10;&#10;描述已自动生成">
            <a:extLst>
              <a:ext uri="{FF2B5EF4-FFF2-40B4-BE49-F238E27FC236}">
                <a16:creationId xmlns:a16="http://schemas.microsoft.com/office/drawing/2014/main" id="{182BD2CB-C190-8E0D-DF76-9075284BD893}"/>
              </a:ext>
            </a:extLst>
          </p:cNvPr>
          <p:cNvPicPr>
            <a:picLocks noChangeAspect="1"/>
          </p:cNvPicPr>
          <p:nvPr/>
        </p:nvPicPr>
        <p:blipFill rotWithShape="1">
          <a:blip r:embed="rId3"/>
          <a:srcRect l="801" t="8950" r="53375" b="18648"/>
          <a:stretch/>
        </p:blipFill>
        <p:spPr>
          <a:xfrm>
            <a:off x="4857261" y="3738783"/>
            <a:ext cx="4121731" cy="2128135"/>
          </a:xfrm>
          <a:prstGeom prst="rect">
            <a:avLst/>
          </a:prstGeom>
        </p:spPr>
      </p:pic>
      <p:sp>
        <p:nvSpPr>
          <p:cNvPr id="47" name="文本框 46">
            <a:extLst>
              <a:ext uri="{FF2B5EF4-FFF2-40B4-BE49-F238E27FC236}">
                <a16:creationId xmlns:a16="http://schemas.microsoft.com/office/drawing/2014/main" id="{40D7A51C-9B2C-CC02-54AF-3761B696A7C9}"/>
              </a:ext>
            </a:extLst>
          </p:cNvPr>
          <p:cNvSpPr txBox="1"/>
          <p:nvPr/>
        </p:nvSpPr>
        <p:spPr>
          <a:xfrm>
            <a:off x="5667331" y="2400882"/>
            <a:ext cx="1351355" cy="307777"/>
          </a:xfrm>
          <a:prstGeom prst="rect">
            <a:avLst/>
          </a:prstGeom>
          <a:noFill/>
        </p:spPr>
        <p:txBody>
          <a:bodyPr wrap="square" rtlCol="0">
            <a:spAutoFit/>
          </a:bodyPr>
          <a:lstStyle/>
          <a:p>
            <a:pPr algn="ctr"/>
            <a:r>
              <a:rPr lang="en-US" altLang="zh-CN" sz="1400" b="1" dirty="0"/>
              <a:t>……</a:t>
            </a:r>
            <a:endParaRPr lang="zh-CN" altLang="en-US" sz="1400" b="1" dirty="0"/>
          </a:p>
        </p:txBody>
      </p:sp>
      <p:sp>
        <p:nvSpPr>
          <p:cNvPr id="48" name="文本框 47">
            <a:extLst>
              <a:ext uri="{FF2B5EF4-FFF2-40B4-BE49-F238E27FC236}">
                <a16:creationId xmlns:a16="http://schemas.microsoft.com/office/drawing/2014/main" id="{0E4E81A5-1522-125F-F44F-7919C716F480}"/>
              </a:ext>
            </a:extLst>
          </p:cNvPr>
          <p:cNvSpPr txBox="1"/>
          <p:nvPr/>
        </p:nvSpPr>
        <p:spPr>
          <a:xfrm>
            <a:off x="5935888" y="2743930"/>
            <a:ext cx="1351355" cy="307777"/>
          </a:xfrm>
          <a:prstGeom prst="rect">
            <a:avLst/>
          </a:prstGeom>
          <a:noFill/>
        </p:spPr>
        <p:txBody>
          <a:bodyPr wrap="square" rtlCol="0">
            <a:spAutoFit/>
          </a:bodyPr>
          <a:lstStyle/>
          <a:p>
            <a:pPr algn="ctr"/>
            <a:r>
              <a:rPr lang="en-US" altLang="zh-CN" sz="1400" b="1" dirty="0">
                <a:solidFill>
                  <a:srgbClr val="C00000"/>
                </a:solidFill>
              </a:rPr>
              <a:t>……</a:t>
            </a:r>
            <a:endParaRPr lang="zh-CN" altLang="en-US" sz="1400" b="1" dirty="0">
              <a:solidFill>
                <a:srgbClr val="C00000"/>
              </a:solidFill>
            </a:endParaRPr>
          </a:p>
        </p:txBody>
      </p:sp>
      <p:sp>
        <p:nvSpPr>
          <p:cNvPr id="49" name="文本框 48">
            <a:extLst>
              <a:ext uri="{FF2B5EF4-FFF2-40B4-BE49-F238E27FC236}">
                <a16:creationId xmlns:a16="http://schemas.microsoft.com/office/drawing/2014/main" id="{8C956A08-5851-C3EF-AFC4-0D3C334578CD}"/>
              </a:ext>
            </a:extLst>
          </p:cNvPr>
          <p:cNvSpPr txBox="1"/>
          <p:nvPr/>
        </p:nvSpPr>
        <p:spPr>
          <a:xfrm>
            <a:off x="5947186" y="3086423"/>
            <a:ext cx="1351355" cy="307777"/>
          </a:xfrm>
          <a:prstGeom prst="rect">
            <a:avLst/>
          </a:prstGeom>
          <a:noFill/>
        </p:spPr>
        <p:txBody>
          <a:bodyPr wrap="square" rtlCol="0">
            <a:spAutoFit/>
          </a:bodyPr>
          <a:lstStyle/>
          <a:p>
            <a:pPr algn="ctr"/>
            <a:r>
              <a:rPr lang="en-US" altLang="zh-CN" sz="1400" b="1" dirty="0">
                <a:solidFill>
                  <a:schemeClr val="accent5">
                    <a:lumMod val="75000"/>
                  </a:schemeClr>
                </a:solidFill>
              </a:rPr>
              <a:t>……</a:t>
            </a:r>
            <a:endParaRPr lang="zh-CN" altLang="en-US" sz="1400" b="1" dirty="0">
              <a:solidFill>
                <a:schemeClr val="accent5">
                  <a:lumMod val="75000"/>
                </a:schemeClr>
              </a:solidFill>
            </a:endParaRPr>
          </a:p>
        </p:txBody>
      </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AAF2695D-7264-1B6E-4F65-2C39510A609B}"/>
                  </a:ext>
                </a:extLst>
              </p:cNvPr>
              <p:cNvSpPr txBox="1"/>
              <p:nvPr/>
            </p:nvSpPr>
            <p:spPr>
              <a:xfrm>
                <a:off x="5747659" y="1359791"/>
                <a:ext cx="2060678" cy="493981"/>
              </a:xfrm>
              <a:prstGeom prst="rect">
                <a:avLst/>
              </a:prstGeom>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𝐴</m:t>
                      </m:r>
                      <m:r>
                        <a:rPr lang="en-US" altLang="zh-CN" sz="1800" b="0" i="1" smtClean="0">
                          <a:solidFill>
                            <a:schemeClr val="tx1"/>
                          </a:solidFill>
                          <a:latin typeface="Cambria Math" panose="02040503050406030204" pitchFamily="18" charset="0"/>
                        </a:rPr>
                        <m:t> </m:t>
                      </m:r>
                      <m:sSup>
                        <m:sSupPr>
                          <m:ctrlPr>
                            <a:rPr lang="en-US" altLang="zh-CN" sz="1800" b="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𝑒</m:t>
                          </m:r>
                        </m:e>
                        <m:sup>
                          <m:r>
                            <a:rPr lang="en-US" altLang="zh-CN" sz="1800" b="0" i="1" smtClean="0">
                              <a:solidFill>
                                <a:schemeClr val="tx1"/>
                              </a:solidFill>
                              <a:latin typeface="Cambria Math" panose="02040503050406030204" pitchFamily="18" charset="0"/>
                            </a:rPr>
                            <m:t>− </m:t>
                          </m:r>
                          <m:f>
                            <m:fPr>
                              <m:ctrlPr>
                                <a:rPr lang="en-US" altLang="zh-CN" sz="1800" b="0" i="1" smtClean="0">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𝑇𝐸</m:t>
                              </m:r>
                            </m:num>
                            <m:den>
                              <m:r>
                                <a:rPr lang="en-US" altLang="zh-CN" sz="1800" b="0" i="1" smtClean="0">
                                  <a:solidFill>
                                    <a:schemeClr val="tx1"/>
                                  </a:solidFill>
                                  <a:latin typeface="Cambria Math" panose="02040503050406030204" pitchFamily="18" charset="0"/>
                                </a:rPr>
                                <m:t>𝑇</m:t>
                              </m:r>
                              <m:r>
                                <a:rPr lang="en-US" altLang="zh-CN" sz="1800" b="0" i="1" smtClean="0">
                                  <a:solidFill>
                                    <a:schemeClr val="tx1"/>
                                  </a:solidFill>
                                  <a:latin typeface="Cambria Math" panose="02040503050406030204" pitchFamily="18" charset="0"/>
                                </a:rPr>
                                <m:t>2∗</m:t>
                              </m:r>
                            </m:den>
                          </m:f>
                          <m:r>
                            <a:rPr lang="en-US" altLang="zh-CN" sz="1800" b="0" i="1" smtClean="0">
                              <a:solidFill>
                                <a:schemeClr val="tx1"/>
                              </a:solidFill>
                              <a:latin typeface="Cambria Math" panose="02040503050406030204" pitchFamily="18" charset="0"/>
                            </a:rPr>
                            <m:t> </m:t>
                          </m:r>
                        </m:sup>
                      </m:sSup>
                    </m:oMath>
                  </m:oMathPara>
                </a14:m>
                <a:endParaRPr lang="zh-CN" altLang="en-US" dirty="0"/>
              </a:p>
            </p:txBody>
          </p:sp>
        </mc:Choice>
        <mc:Fallback xmlns="">
          <p:sp>
            <p:nvSpPr>
              <p:cNvPr id="50" name="文本框 49">
                <a:extLst>
                  <a:ext uri="{FF2B5EF4-FFF2-40B4-BE49-F238E27FC236}">
                    <a16:creationId xmlns:a16="http://schemas.microsoft.com/office/drawing/2014/main" id="{AAF2695D-7264-1B6E-4F65-2C39510A609B}"/>
                  </a:ext>
                </a:extLst>
              </p:cNvPr>
              <p:cNvSpPr txBox="1">
                <a:spLocks noRot="1" noChangeAspect="1" noMove="1" noResize="1" noEditPoints="1" noAdjustHandles="1" noChangeArrowheads="1" noChangeShapeType="1" noTextEdit="1"/>
              </p:cNvSpPr>
              <p:nvPr/>
            </p:nvSpPr>
            <p:spPr>
              <a:xfrm>
                <a:off x="5747659" y="1359791"/>
                <a:ext cx="2060678" cy="493981"/>
              </a:xfrm>
              <a:prstGeom prst="rect">
                <a:avLst/>
              </a:prstGeom>
              <a:blipFill>
                <a:blip r:embed="rId5"/>
                <a:stretch>
                  <a:fillRect/>
                </a:stretch>
              </a:blipFill>
              <a:ln>
                <a:solidFill>
                  <a:schemeClr val="accent5">
                    <a:lumMod val="75000"/>
                  </a:schemeClr>
                </a:solidFill>
              </a:ln>
            </p:spPr>
            <p:txBody>
              <a:bodyPr/>
              <a:lstStyle/>
              <a:p>
                <a:r>
                  <a:rPr lang="zh-CN" altLang="en-US">
                    <a:noFill/>
                  </a:rPr>
                  <a:t> </a:t>
                </a:r>
              </a:p>
            </p:txBody>
          </p:sp>
        </mc:Fallback>
      </mc:AlternateContent>
      <p:pic>
        <p:nvPicPr>
          <p:cNvPr id="52" name="图片 51" descr="图片包含 桌子, 小, 前, 玻璃&#10;&#10;描述已自动生成">
            <a:extLst>
              <a:ext uri="{FF2B5EF4-FFF2-40B4-BE49-F238E27FC236}">
                <a16:creationId xmlns:a16="http://schemas.microsoft.com/office/drawing/2014/main" id="{C53BE53D-A462-E9C4-0CB7-8309D290A0F7}"/>
              </a:ext>
            </a:extLst>
          </p:cNvPr>
          <p:cNvPicPr>
            <a:picLocks noChangeAspect="1"/>
          </p:cNvPicPr>
          <p:nvPr/>
        </p:nvPicPr>
        <p:blipFill>
          <a:blip r:embed="rId6"/>
          <a:stretch>
            <a:fillRect/>
          </a:stretch>
        </p:blipFill>
        <p:spPr>
          <a:xfrm>
            <a:off x="181634" y="1085540"/>
            <a:ext cx="1623119" cy="1623119"/>
          </a:xfrm>
          <a:prstGeom prst="rect">
            <a:avLst/>
          </a:prstGeom>
        </p:spPr>
      </p:pic>
      <p:pic>
        <p:nvPicPr>
          <p:cNvPr id="54" name="图片 53" descr="黑暗里有星球&#10;&#10;中度可信度描述已自动生成">
            <a:extLst>
              <a:ext uri="{FF2B5EF4-FFF2-40B4-BE49-F238E27FC236}">
                <a16:creationId xmlns:a16="http://schemas.microsoft.com/office/drawing/2014/main" id="{39767D56-5726-A713-EE8B-D49C67C61F71}"/>
              </a:ext>
            </a:extLst>
          </p:cNvPr>
          <p:cNvPicPr>
            <a:picLocks noChangeAspect="1"/>
          </p:cNvPicPr>
          <p:nvPr/>
        </p:nvPicPr>
        <p:blipFill>
          <a:blip r:embed="rId7"/>
          <a:stretch>
            <a:fillRect/>
          </a:stretch>
        </p:blipFill>
        <p:spPr>
          <a:xfrm>
            <a:off x="1978582" y="1103408"/>
            <a:ext cx="1587382" cy="1587382"/>
          </a:xfrm>
          <a:prstGeom prst="rect">
            <a:avLst/>
          </a:prstGeom>
        </p:spPr>
      </p:pic>
    </p:spTree>
    <p:extLst>
      <p:ext uri="{BB962C8B-B14F-4D97-AF65-F5344CB8AC3E}">
        <p14:creationId xmlns:p14="http://schemas.microsoft.com/office/powerpoint/2010/main" val="3644678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962EB42-772A-F76F-54B7-C77910FA62D4}"/>
              </a:ext>
            </a:extLst>
          </p:cNvPr>
          <p:cNvSpPr>
            <a:spLocks noGrp="1"/>
          </p:cNvSpPr>
          <p:nvPr>
            <p:ph type="body" sz="quarter" idx="10"/>
          </p:nvPr>
        </p:nvSpPr>
        <p:spPr/>
        <p:txBody>
          <a:bodyPr/>
          <a:lstStyle/>
          <a:p>
            <a:r>
              <a:rPr lang="en-US" altLang="zh-CN" dirty="0"/>
              <a:t>Practical MRI Scan</a:t>
            </a:r>
          </a:p>
          <a:p>
            <a:r>
              <a:rPr lang="en-US" altLang="zh-CN" dirty="0"/>
              <a:t>Result</a:t>
            </a:r>
            <a:endParaRPr lang="zh-CN" altLang="en-US" dirty="0"/>
          </a:p>
        </p:txBody>
      </p:sp>
      <p:sp>
        <p:nvSpPr>
          <p:cNvPr id="20" name="Title 2">
            <a:extLst>
              <a:ext uri="{FF2B5EF4-FFF2-40B4-BE49-F238E27FC236}">
                <a16:creationId xmlns:a16="http://schemas.microsoft.com/office/drawing/2014/main" id="{FCFB3803-C98D-635B-2F8B-C774A9BC58DC}"/>
              </a:ext>
            </a:extLst>
          </p:cNvPr>
          <p:cNvSpPr txBox="1">
            <a:spLocks/>
          </p:cNvSpPr>
          <p:nvPr/>
        </p:nvSpPr>
        <p:spPr>
          <a:xfrm>
            <a:off x="521693" y="4646018"/>
            <a:ext cx="1940775"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000" dirty="0"/>
              <a:t>Gold-standard</a:t>
            </a:r>
          </a:p>
        </p:txBody>
      </p:sp>
      <p:pic>
        <p:nvPicPr>
          <p:cNvPr id="4" name="图片 3" descr="图形用户界面&#10;&#10;低可信度描述已自动生成">
            <a:extLst>
              <a:ext uri="{FF2B5EF4-FFF2-40B4-BE49-F238E27FC236}">
                <a16:creationId xmlns:a16="http://schemas.microsoft.com/office/drawing/2014/main" id="{A469DC3E-9C75-1DF9-B1DE-45EDFFB3FF0A}"/>
              </a:ext>
            </a:extLst>
          </p:cNvPr>
          <p:cNvPicPr>
            <a:picLocks noChangeAspect="1"/>
          </p:cNvPicPr>
          <p:nvPr/>
        </p:nvPicPr>
        <p:blipFill rotWithShape="1">
          <a:blip r:embed="rId3"/>
          <a:srcRect l="13011" t="19206" r="25711" b="19096"/>
          <a:stretch/>
        </p:blipFill>
        <p:spPr>
          <a:xfrm>
            <a:off x="211145" y="1849496"/>
            <a:ext cx="2561872" cy="2579420"/>
          </a:xfrm>
          <a:prstGeom prst="rect">
            <a:avLst/>
          </a:prstGeom>
        </p:spPr>
      </p:pic>
      <p:pic>
        <p:nvPicPr>
          <p:cNvPr id="6" name="图片 5" descr="图片包含 图形用户界面&#10;&#10;描述已自动生成">
            <a:extLst>
              <a:ext uri="{FF2B5EF4-FFF2-40B4-BE49-F238E27FC236}">
                <a16:creationId xmlns:a16="http://schemas.microsoft.com/office/drawing/2014/main" id="{7ECDC6FB-70D4-ED6A-4853-9D463BDCB3EA}"/>
              </a:ext>
            </a:extLst>
          </p:cNvPr>
          <p:cNvPicPr>
            <a:picLocks noChangeAspect="1"/>
          </p:cNvPicPr>
          <p:nvPr/>
        </p:nvPicPr>
        <p:blipFill rotWithShape="1">
          <a:blip r:embed="rId4"/>
          <a:srcRect l="12856" t="18579" r="25867" b="19724"/>
          <a:stretch/>
        </p:blipFill>
        <p:spPr>
          <a:xfrm>
            <a:off x="5848577" y="1861811"/>
            <a:ext cx="2561872" cy="2579421"/>
          </a:xfrm>
          <a:prstGeom prst="rect">
            <a:avLst/>
          </a:prstGeom>
        </p:spPr>
      </p:pic>
      <p:pic>
        <p:nvPicPr>
          <p:cNvPr id="9" name="图片 8" descr="图片包含 图形用户界面&#10;&#10;描述已自动生成">
            <a:extLst>
              <a:ext uri="{FF2B5EF4-FFF2-40B4-BE49-F238E27FC236}">
                <a16:creationId xmlns:a16="http://schemas.microsoft.com/office/drawing/2014/main" id="{01A58946-6D75-A2D9-8B7B-8558EA5D9F2F}"/>
              </a:ext>
            </a:extLst>
          </p:cNvPr>
          <p:cNvPicPr>
            <a:picLocks noChangeAspect="1"/>
          </p:cNvPicPr>
          <p:nvPr/>
        </p:nvPicPr>
        <p:blipFill rotWithShape="1">
          <a:blip r:embed="rId5"/>
          <a:srcRect l="13330" t="18674" r="25393" b="19628"/>
          <a:stretch/>
        </p:blipFill>
        <p:spPr>
          <a:xfrm>
            <a:off x="3029861" y="1849496"/>
            <a:ext cx="2561872" cy="2579420"/>
          </a:xfrm>
          <a:prstGeom prst="rect">
            <a:avLst/>
          </a:prstGeom>
        </p:spPr>
      </p:pic>
      <p:sp>
        <p:nvSpPr>
          <p:cNvPr id="10" name="Title 2">
            <a:extLst>
              <a:ext uri="{FF2B5EF4-FFF2-40B4-BE49-F238E27FC236}">
                <a16:creationId xmlns:a16="http://schemas.microsoft.com/office/drawing/2014/main" id="{17D22448-E7D6-D5D9-F966-024FFC0B6159}"/>
              </a:ext>
            </a:extLst>
          </p:cNvPr>
          <p:cNvSpPr txBox="1">
            <a:spLocks/>
          </p:cNvSpPr>
          <p:nvPr/>
        </p:nvSpPr>
        <p:spPr>
          <a:xfrm>
            <a:off x="354661" y="1277089"/>
            <a:ext cx="5350400"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Quantitative T2* mapping images</a:t>
            </a:r>
          </a:p>
        </p:txBody>
      </p:sp>
      <p:pic>
        <p:nvPicPr>
          <p:cNvPr id="11" name="图片 10" descr="图片包含 图形用户界面&#10;&#10;描述已自动生成">
            <a:extLst>
              <a:ext uri="{FF2B5EF4-FFF2-40B4-BE49-F238E27FC236}">
                <a16:creationId xmlns:a16="http://schemas.microsoft.com/office/drawing/2014/main" id="{A7ED419B-51D2-7698-DD07-045B72DD77D8}"/>
              </a:ext>
            </a:extLst>
          </p:cNvPr>
          <p:cNvPicPr>
            <a:picLocks noChangeAspect="1"/>
          </p:cNvPicPr>
          <p:nvPr/>
        </p:nvPicPr>
        <p:blipFill rotWithShape="1">
          <a:blip r:embed="rId4"/>
          <a:srcRect l="76493" t="9497" r="11012" b="10625"/>
          <a:stretch/>
        </p:blipFill>
        <p:spPr>
          <a:xfrm>
            <a:off x="8529718" y="1849496"/>
            <a:ext cx="522407" cy="3339547"/>
          </a:xfrm>
          <a:prstGeom prst="rect">
            <a:avLst/>
          </a:prstGeom>
        </p:spPr>
      </p:pic>
      <p:sp>
        <p:nvSpPr>
          <p:cNvPr id="12" name="Title 2">
            <a:extLst>
              <a:ext uri="{FF2B5EF4-FFF2-40B4-BE49-F238E27FC236}">
                <a16:creationId xmlns:a16="http://schemas.microsoft.com/office/drawing/2014/main" id="{78E6B4A6-278B-22BD-F76E-CE42CD002ED6}"/>
              </a:ext>
            </a:extLst>
          </p:cNvPr>
          <p:cNvSpPr txBox="1">
            <a:spLocks/>
          </p:cNvSpPr>
          <p:nvPr/>
        </p:nvSpPr>
        <p:spPr>
          <a:xfrm>
            <a:off x="3112007" y="4638047"/>
            <a:ext cx="2561872"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000" dirty="0"/>
              <a:t>7-periodic ka-SPGR</a:t>
            </a:r>
          </a:p>
        </p:txBody>
      </p:sp>
      <p:sp>
        <p:nvSpPr>
          <p:cNvPr id="14" name="Title 2">
            <a:extLst>
              <a:ext uri="{FF2B5EF4-FFF2-40B4-BE49-F238E27FC236}">
                <a16:creationId xmlns:a16="http://schemas.microsoft.com/office/drawing/2014/main" id="{6200F086-0F40-2E4A-091F-420A5C8D26AB}"/>
              </a:ext>
            </a:extLst>
          </p:cNvPr>
          <p:cNvSpPr txBox="1">
            <a:spLocks/>
          </p:cNvSpPr>
          <p:nvPr/>
        </p:nvSpPr>
        <p:spPr>
          <a:xfrm>
            <a:off x="5793148" y="4646018"/>
            <a:ext cx="2967432"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000" dirty="0"/>
              <a:t>12-periodic ka-SPGR</a:t>
            </a:r>
          </a:p>
        </p:txBody>
      </p:sp>
    </p:spTree>
    <p:extLst>
      <p:ext uri="{BB962C8B-B14F-4D97-AF65-F5344CB8AC3E}">
        <p14:creationId xmlns:p14="http://schemas.microsoft.com/office/powerpoint/2010/main" val="2737483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962EB42-772A-F76F-54B7-C77910FA62D4}"/>
              </a:ext>
            </a:extLst>
          </p:cNvPr>
          <p:cNvSpPr>
            <a:spLocks noGrp="1"/>
          </p:cNvSpPr>
          <p:nvPr>
            <p:ph type="body" sz="quarter" idx="10"/>
          </p:nvPr>
        </p:nvSpPr>
        <p:spPr/>
        <p:txBody>
          <a:bodyPr/>
          <a:lstStyle/>
          <a:p>
            <a:r>
              <a:rPr lang="en-US" altLang="zh-CN" dirty="0"/>
              <a:t>Practical MRI Scan</a:t>
            </a:r>
          </a:p>
          <a:p>
            <a:r>
              <a:rPr lang="en-US" altLang="zh-CN" dirty="0"/>
              <a:t>Result</a:t>
            </a:r>
            <a:endParaRPr lang="zh-CN" altLang="en-US" dirty="0"/>
          </a:p>
        </p:txBody>
      </p:sp>
      <p:sp>
        <p:nvSpPr>
          <p:cNvPr id="7" name="Title 2">
            <a:extLst>
              <a:ext uri="{FF2B5EF4-FFF2-40B4-BE49-F238E27FC236}">
                <a16:creationId xmlns:a16="http://schemas.microsoft.com/office/drawing/2014/main" id="{79DD3F0F-3344-ED7F-D6A1-15612CA3B6ED}"/>
              </a:ext>
            </a:extLst>
          </p:cNvPr>
          <p:cNvSpPr txBox="1">
            <a:spLocks/>
          </p:cNvSpPr>
          <p:nvPr/>
        </p:nvSpPr>
        <p:spPr>
          <a:xfrm>
            <a:off x="1918254" y="992882"/>
            <a:ext cx="3569787" cy="421380"/>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T2* percentage error</a:t>
            </a:r>
            <a:endParaRPr lang="en-US" sz="2400" dirty="0"/>
          </a:p>
        </p:txBody>
      </p:sp>
      <p:pic>
        <p:nvPicPr>
          <p:cNvPr id="13" name="图片 12" descr="图表, 散点图&#10;&#10;描述已自动生成">
            <a:extLst>
              <a:ext uri="{FF2B5EF4-FFF2-40B4-BE49-F238E27FC236}">
                <a16:creationId xmlns:a16="http://schemas.microsoft.com/office/drawing/2014/main" id="{970AFCAA-0AA9-059A-B491-FEDACD9888C9}"/>
              </a:ext>
            </a:extLst>
          </p:cNvPr>
          <p:cNvPicPr>
            <a:picLocks noChangeAspect="1"/>
          </p:cNvPicPr>
          <p:nvPr/>
        </p:nvPicPr>
        <p:blipFill rotWithShape="1">
          <a:blip r:embed="rId3"/>
          <a:srcRect l="5136" r="6495"/>
          <a:stretch/>
        </p:blipFill>
        <p:spPr>
          <a:xfrm>
            <a:off x="1185404" y="1516949"/>
            <a:ext cx="4393096" cy="1912051"/>
          </a:xfrm>
          <a:prstGeom prst="rect">
            <a:avLst/>
          </a:prstGeom>
        </p:spPr>
      </p:pic>
      <p:pic>
        <p:nvPicPr>
          <p:cNvPr id="15" name="图片 14" descr="图表, 散点图&#10;&#10;描述已自动生成">
            <a:extLst>
              <a:ext uri="{FF2B5EF4-FFF2-40B4-BE49-F238E27FC236}">
                <a16:creationId xmlns:a16="http://schemas.microsoft.com/office/drawing/2014/main" id="{9DC7A0A1-9728-E417-E8DE-9C5C867C1D58}"/>
              </a:ext>
            </a:extLst>
          </p:cNvPr>
          <p:cNvPicPr>
            <a:picLocks noChangeAspect="1"/>
          </p:cNvPicPr>
          <p:nvPr/>
        </p:nvPicPr>
        <p:blipFill rotWithShape="1">
          <a:blip r:embed="rId4"/>
          <a:srcRect l="5136" r="6495"/>
          <a:stretch/>
        </p:blipFill>
        <p:spPr>
          <a:xfrm>
            <a:off x="1185404" y="4025006"/>
            <a:ext cx="4393096" cy="1912051"/>
          </a:xfrm>
          <a:prstGeom prst="rect">
            <a:avLst/>
          </a:prstGeom>
        </p:spPr>
      </p:pic>
      <p:sp>
        <p:nvSpPr>
          <p:cNvPr id="16" name="Title 2">
            <a:extLst>
              <a:ext uri="{FF2B5EF4-FFF2-40B4-BE49-F238E27FC236}">
                <a16:creationId xmlns:a16="http://schemas.microsoft.com/office/drawing/2014/main" id="{54908C5C-90DE-CFF2-2D52-2890234C4BE4}"/>
              </a:ext>
            </a:extLst>
          </p:cNvPr>
          <p:cNvSpPr txBox="1">
            <a:spLocks/>
          </p:cNvSpPr>
          <p:nvPr/>
        </p:nvSpPr>
        <p:spPr>
          <a:xfrm>
            <a:off x="69575" y="2121790"/>
            <a:ext cx="1115829" cy="826357"/>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b="0" dirty="0"/>
              <a:t>N = 7</a:t>
            </a:r>
            <a:endParaRPr lang="en-US" sz="2400" b="0" dirty="0"/>
          </a:p>
        </p:txBody>
      </p:sp>
      <p:sp>
        <p:nvSpPr>
          <p:cNvPr id="17" name="Title 2">
            <a:extLst>
              <a:ext uri="{FF2B5EF4-FFF2-40B4-BE49-F238E27FC236}">
                <a16:creationId xmlns:a16="http://schemas.microsoft.com/office/drawing/2014/main" id="{C663F1DC-26D8-F89D-3F2E-20A285DBD940}"/>
              </a:ext>
            </a:extLst>
          </p:cNvPr>
          <p:cNvSpPr txBox="1">
            <a:spLocks/>
          </p:cNvSpPr>
          <p:nvPr/>
        </p:nvSpPr>
        <p:spPr>
          <a:xfrm>
            <a:off x="34787" y="4530915"/>
            <a:ext cx="1185404" cy="522469"/>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b="0" dirty="0"/>
              <a:t>N = 12</a:t>
            </a:r>
            <a:endParaRPr lang="en-US" sz="2400" b="0" dirty="0"/>
          </a:p>
        </p:txBody>
      </p:sp>
      <p:pic>
        <p:nvPicPr>
          <p:cNvPr id="18" name="图片 17" descr="图表, 条形图&#10;&#10;描述已自动生成">
            <a:extLst>
              <a:ext uri="{FF2B5EF4-FFF2-40B4-BE49-F238E27FC236}">
                <a16:creationId xmlns:a16="http://schemas.microsoft.com/office/drawing/2014/main" id="{FDAC6D7C-606F-CFEB-43AA-940FC896A526}"/>
              </a:ext>
            </a:extLst>
          </p:cNvPr>
          <p:cNvPicPr>
            <a:picLocks noChangeAspect="1"/>
          </p:cNvPicPr>
          <p:nvPr/>
        </p:nvPicPr>
        <p:blipFill>
          <a:blip r:embed="rId5"/>
          <a:stretch>
            <a:fillRect/>
          </a:stretch>
        </p:blipFill>
        <p:spPr>
          <a:xfrm>
            <a:off x="5863560" y="1384934"/>
            <a:ext cx="2350924" cy="2350924"/>
          </a:xfrm>
          <a:prstGeom prst="rect">
            <a:avLst/>
          </a:prstGeom>
        </p:spPr>
      </p:pic>
      <p:pic>
        <p:nvPicPr>
          <p:cNvPr id="19" name="图片 18" descr="图表, 条形图&#10;&#10;描述已自动生成">
            <a:extLst>
              <a:ext uri="{FF2B5EF4-FFF2-40B4-BE49-F238E27FC236}">
                <a16:creationId xmlns:a16="http://schemas.microsoft.com/office/drawing/2014/main" id="{AEA2C31A-86CE-D081-4A3D-88732A435ECD}"/>
              </a:ext>
            </a:extLst>
          </p:cNvPr>
          <p:cNvPicPr>
            <a:picLocks noChangeAspect="1"/>
          </p:cNvPicPr>
          <p:nvPr/>
        </p:nvPicPr>
        <p:blipFill>
          <a:blip r:embed="rId6"/>
          <a:stretch>
            <a:fillRect/>
          </a:stretch>
        </p:blipFill>
        <p:spPr>
          <a:xfrm>
            <a:off x="5863560" y="3877922"/>
            <a:ext cx="2350924" cy="2350924"/>
          </a:xfrm>
          <a:prstGeom prst="rect">
            <a:avLst/>
          </a:prstGeom>
        </p:spPr>
      </p:pic>
      <p:sp>
        <p:nvSpPr>
          <p:cNvPr id="20" name="Title 2">
            <a:extLst>
              <a:ext uri="{FF2B5EF4-FFF2-40B4-BE49-F238E27FC236}">
                <a16:creationId xmlns:a16="http://schemas.microsoft.com/office/drawing/2014/main" id="{FCFB3803-C98D-635B-2F8B-C774A9BC58DC}"/>
              </a:ext>
            </a:extLst>
          </p:cNvPr>
          <p:cNvSpPr txBox="1">
            <a:spLocks/>
          </p:cNvSpPr>
          <p:nvPr/>
        </p:nvSpPr>
        <p:spPr>
          <a:xfrm>
            <a:off x="5612966" y="989300"/>
            <a:ext cx="3063897"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Effective T2* SNR</a:t>
            </a:r>
            <a:endParaRPr lang="en-US" sz="2400" dirty="0"/>
          </a:p>
        </p:txBody>
      </p:sp>
    </p:spTree>
    <p:extLst>
      <p:ext uri="{BB962C8B-B14F-4D97-AF65-F5344CB8AC3E}">
        <p14:creationId xmlns:p14="http://schemas.microsoft.com/office/powerpoint/2010/main" val="3695182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4EB8899-FC9B-25A2-F5F9-0BC6E1C20304}"/>
              </a:ext>
            </a:extLst>
          </p:cNvPr>
          <p:cNvSpPr/>
          <p:nvPr/>
        </p:nvSpPr>
        <p:spPr>
          <a:xfrm>
            <a:off x="2693073" y="4637098"/>
            <a:ext cx="3844888" cy="35732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 name="Text Placeholder 1"/>
          <p:cNvSpPr>
            <a:spLocks noGrp="1"/>
          </p:cNvSpPr>
          <p:nvPr>
            <p:ph type="body" sz="quarter" idx="10"/>
          </p:nvPr>
        </p:nvSpPr>
        <p:spPr>
          <a:xfrm>
            <a:off x="2995749" y="469900"/>
            <a:ext cx="5691051" cy="486642"/>
          </a:xfrm>
        </p:spPr>
        <p:txBody>
          <a:bodyPr/>
          <a:lstStyle/>
          <a:p>
            <a:pPr algn="l"/>
            <a:r>
              <a:rPr lang="en-US" dirty="0"/>
              <a:t>Development of MRI T2* Mapping Model for N-Periodic ka-SPGR Sequence:</a:t>
            </a:r>
          </a:p>
          <a:p>
            <a:pPr algn="l"/>
            <a:r>
              <a:rPr lang="en-US" dirty="0"/>
              <a:t>A Promising Technique for Parkinson’s Disease Biomarker Detection</a:t>
            </a:r>
          </a:p>
          <a:p>
            <a:pPr algn="l"/>
            <a:r>
              <a:rPr lang="en-US" dirty="0"/>
              <a:t> </a:t>
            </a:r>
          </a:p>
          <a:p>
            <a:pPr algn="l"/>
            <a:endParaRPr lang="en-US" dirty="0"/>
          </a:p>
        </p:txBody>
      </p:sp>
      <p:sp>
        <p:nvSpPr>
          <p:cNvPr id="6" name="Title 2">
            <a:extLst>
              <a:ext uri="{FF2B5EF4-FFF2-40B4-BE49-F238E27FC236}">
                <a16:creationId xmlns:a16="http://schemas.microsoft.com/office/drawing/2014/main" id="{4AFE83FD-96D9-0533-CE02-7C4EB7EB848A}"/>
              </a:ext>
            </a:extLst>
          </p:cNvPr>
          <p:cNvSpPr txBox="1">
            <a:spLocks/>
          </p:cNvSpPr>
          <p:nvPr/>
        </p:nvSpPr>
        <p:spPr>
          <a:xfrm>
            <a:off x="2727908" y="1885224"/>
            <a:ext cx="4367347" cy="308755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pPr marL="342900" indent="-342900">
              <a:buFont typeface="Arial" panose="020B0604020202020204" pitchFamily="34" charset="0"/>
              <a:buChar char="•"/>
            </a:pPr>
            <a:r>
              <a:rPr lang="en-US" sz="2000" dirty="0"/>
              <a:t>Background introduction </a:t>
            </a:r>
          </a:p>
          <a:p>
            <a:pPr marL="342900" indent="-342900">
              <a:buFont typeface="Arial" panose="020B0604020202020204" pitchFamily="34" charset="0"/>
              <a:buChar char="•"/>
            </a:pPr>
            <a:r>
              <a:rPr lang="en-US" sz="2000" dirty="0"/>
              <a:t>Theory </a:t>
            </a:r>
          </a:p>
          <a:p>
            <a:r>
              <a:rPr lang="en-US" sz="2000" dirty="0"/>
              <a:t>		</a:t>
            </a:r>
            <a:r>
              <a:rPr lang="en-US" altLang="zh-CN" sz="2000" dirty="0"/>
              <a:t> N-periodic </a:t>
            </a:r>
            <a:r>
              <a:rPr lang="en-US" sz="2000" dirty="0"/>
              <a:t>ka-SPGR</a:t>
            </a:r>
            <a:endParaRPr lang="en-US" sz="1000" dirty="0"/>
          </a:p>
          <a:p>
            <a:pPr marL="342900" indent="-342900">
              <a:buFont typeface="Arial" panose="020B0604020202020204" pitchFamily="34" charset="0"/>
              <a:buChar char="•"/>
            </a:pPr>
            <a:r>
              <a:rPr lang="en-US" sz="2000" dirty="0"/>
              <a:t>Computer simulation </a:t>
            </a:r>
          </a:p>
          <a:p>
            <a:r>
              <a:rPr lang="en-US" sz="2000" dirty="0"/>
              <a:t>		Method</a:t>
            </a:r>
          </a:p>
          <a:p>
            <a:r>
              <a:rPr lang="en-US" sz="2000" dirty="0"/>
              <a:t>		Result</a:t>
            </a:r>
          </a:p>
          <a:p>
            <a:pPr marL="342900" indent="-342900">
              <a:buFont typeface="Arial" panose="020B0604020202020204" pitchFamily="34" charset="0"/>
              <a:buChar char="•"/>
            </a:pPr>
            <a:r>
              <a:rPr lang="en-US" sz="2000" dirty="0"/>
              <a:t>Practical MRI scan</a:t>
            </a:r>
          </a:p>
          <a:p>
            <a:r>
              <a:rPr lang="en-US" sz="2000" dirty="0"/>
              <a:t>		Method </a:t>
            </a:r>
          </a:p>
          <a:p>
            <a:r>
              <a:rPr lang="en-US" sz="2000" dirty="0"/>
              <a:t>		Result</a:t>
            </a:r>
          </a:p>
          <a:p>
            <a:pPr marL="342900" indent="-342900">
              <a:buFont typeface="Arial" panose="020B0604020202020204" pitchFamily="34" charset="0"/>
              <a:buChar char="•"/>
            </a:pPr>
            <a:r>
              <a:rPr lang="en-US" sz="2000" dirty="0"/>
              <a:t>Conclusion and Limitations </a:t>
            </a:r>
          </a:p>
          <a:p>
            <a:pPr marL="342900" indent="-342900">
              <a:buFont typeface="Arial" panose="020B0604020202020204" pitchFamily="34" charset="0"/>
              <a:buChar char="•"/>
            </a:pPr>
            <a:r>
              <a:rPr lang="en-US" sz="2000" dirty="0"/>
              <a:t>Q &amp; A</a:t>
            </a:r>
          </a:p>
          <a:p>
            <a:pPr marL="342900" indent="-342900">
              <a:buFont typeface="Arial" panose="020B0604020202020204" pitchFamily="34" charset="0"/>
              <a:buChar char="•"/>
            </a:pPr>
            <a:endParaRPr lang="en-US" sz="2000" dirty="0"/>
          </a:p>
          <a:p>
            <a:endParaRPr lang="en-US" sz="2000" dirty="0"/>
          </a:p>
        </p:txBody>
      </p:sp>
      <p:sp>
        <p:nvSpPr>
          <p:cNvPr id="7" name="矩形 6">
            <a:extLst>
              <a:ext uri="{FF2B5EF4-FFF2-40B4-BE49-F238E27FC236}">
                <a16:creationId xmlns:a16="http://schemas.microsoft.com/office/drawing/2014/main" id="{48E0AA60-F106-210F-8EFC-161B6E743D34}"/>
              </a:ext>
            </a:extLst>
          </p:cNvPr>
          <p:cNvSpPr/>
          <p:nvPr/>
        </p:nvSpPr>
        <p:spPr>
          <a:xfrm>
            <a:off x="2682189" y="1885224"/>
            <a:ext cx="45719" cy="37666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Title 2">
            <a:extLst>
              <a:ext uri="{FF2B5EF4-FFF2-40B4-BE49-F238E27FC236}">
                <a16:creationId xmlns:a16="http://schemas.microsoft.com/office/drawing/2014/main" id="{3D4A1533-A5A9-8C0B-C84F-B2AC8D7D4294}"/>
              </a:ext>
            </a:extLst>
          </p:cNvPr>
          <p:cNvSpPr txBox="1">
            <a:spLocks/>
          </p:cNvSpPr>
          <p:nvPr/>
        </p:nvSpPr>
        <p:spPr>
          <a:xfrm>
            <a:off x="1780904" y="1216680"/>
            <a:ext cx="2791096" cy="826357"/>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3200" dirty="0"/>
              <a:t>Overview…</a:t>
            </a:r>
            <a:endParaRPr lang="en-US" sz="3200" dirty="0"/>
          </a:p>
        </p:txBody>
      </p:sp>
    </p:spTree>
    <p:extLst>
      <p:ext uri="{BB962C8B-B14F-4D97-AF65-F5344CB8AC3E}">
        <p14:creationId xmlns:p14="http://schemas.microsoft.com/office/powerpoint/2010/main" val="1878164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B500A75-3700-8CDB-103B-8A87B867F530}"/>
              </a:ext>
            </a:extLst>
          </p:cNvPr>
          <p:cNvSpPr>
            <a:spLocks noGrp="1"/>
          </p:cNvSpPr>
          <p:nvPr>
            <p:ph type="body" sz="quarter" idx="10"/>
          </p:nvPr>
        </p:nvSpPr>
        <p:spPr/>
        <p:txBody>
          <a:bodyPr/>
          <a:lstStyle/>
          <a:p>
            <a:r>
              <a:rPr lang="en-US" altLang="zh-CN" dirty="0"/>
              <a:t>Conclusion</a:t>
            </a:r>
            <a:endParaRPr lang="zh-CN" altLang="en-US" dirty="0"/>
          </a:p>
        </p:txBody>
      </p:sp>
      <p:sp>
        <p:nvSpPr>
          <p:cNvPr id="4" name="Title 2">
            <a:extLst>
              <a:ext uri="{FF2B5EF4-FFF2-40B4-BE49-F238E27FC236}">
                <a16:creationId xmlns:a16="http://schemas.microsoft.com/office/drawing/2014/main" id="{FB4660C3-B70D-9230-8C2D-A113454A0589}"/>
              </a:ext>
            </a:extLst>
          </p:cNvPr>
          <p:cNvSpPr txBox="1">
            <a:spLocks/>
          </p:cNvSpPr>
          <p:nvPr/>
        </p:nvSpPr>
        <p:spPr>
          <a:xfrm>
            <a:off x="354660" y="1277090"/>
            <a:ext cx="6910844" cy="2956980"/>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Conclusion</a:t>
            </a:r>
          </a:p>
          <a:p>
            <a:endParaRPr lang="en-US" altLang="zh-CN" sz="2400" dirty="0"/>
          </a:p>
          <a:p>
            <a:pPr marL="342900" indent="-342900">
              <a:buFont typeface="Arial" panose="020B0604020202020204" pitchFamily="34" charset="0"/>
              <a:buChar char="•"/>
            </a:pPr>
            <a:r>
              <a:rPr lang="en-US" altLang="zh-CN" sz="2400" b="0" dirty="0"/>
              <a:t>Optimal N-periodic ka-SPGR:</a:t>
            </a:r>
          </a:p>
          <a:p>
            <a:r>
              <a:rPr lang="en-US" altLang="zh-CN" sz="2400" b="0" dirty="0"/>
              <a:t>		7-periodic ka-SPGR TR = 6ms</a:t>
            </a:r>
          </a:p>
          <a:p>
            <a:r>
              <a:rPr lang="en-US" altLang="zh-CN" sz="2400" b="0" dirty="0"/>
              <a:t>		12-periodic ka-SPGR TR = 6ms</a:t>
            </a:r>
          </a:p>
          <a:p>
            <a:pPr marL="342900" indent="-342900">
              <a:buFont typeface="Arial" panose="020B0604020202020204" pitchFamily="34" charset="0"/>
              <a:buChar char="•"/>
            </a:pPr>
            <a:r>
              <a:rPr lang="en-US" altLang="zh-CN" sz="2400" b="0" dirty="0"/>
              <a:t>12-periodic is more precise. </a:t>
            </a:r>
          </a:p>
          <a:p>
            <a:pPr marL="342900" indent="-342900">
              <a:buFont typeface="Arial" panose="020B0604020202020204" pitchFamily="34" charset="0"/>
              <a:buChar char="•"/>
            </a:pPr>
            <a:r>
              <a:rPr lang="en-US" altLang="zh-CN" sz="2400" b="0" dirty="0"/>
              <a:t>7-periodic is more efficient for PD detection. </a:t>
            </a:r>
          </a:p>
          <a:p>
            <a:pPr marL="342900" indent="-342900">
              <a:buFont typeface="Arial" panose="020B0604020202020204" pitchFamily="34" charset="0"/>
              <a:buChar char="•"/>
            </a:pPr>
            <a:endParaRPr lang="en-US" altLang="zh-CN" sz="1400" dirty="0"/>
          </a:p>
        </p:txBody>
      </p:sp>
    </p:spTree>
    <p:extLst>
      <p:ext uri="{BB962C8B-B14F-4D97-AF65-F5344CB8AC3E}">
        <p14:creationId xmlns:p14="http://schemas.microsoft.com/office/powerpoint/2010/main" val="1858456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B500A75-3700-8CDB-103B-8A87B867F530}"/>
              </a:ext>
            </a:extLst>
          </p:cNvPr>
          <p:cNvSpPr>
            <a:spLocks noGrp="1"/>
          </p:cNvSpPr>
          <p:nvPr>
            <p:ph type="body" sz="quarter" idx="10"/>
          </p:nvPr>
        </p:nvSpPr>
        <p:spPr/>
        <p:txBody>
          <a:bodyPr/>
          <a:lstStyle/>
          <a:p>
            <a:r>
              <a:rPr lang="en-US" altLang="zh-CN" dirty="0"/>
              <a:t>Limitation and Further </a:t>
            </a:r>
            <a:endParaRPr lang="zh-CN" altLang="en-US" dirty="0"/>
          </a:p>
        </p:txBody>
      </p:sp>
      <p:sp>
        <p:nvSpPr>
          <p:cNvPr id="4" name="Title 2">
            <a:extLst>
              <a:ext uri="{FF2B5EF4-FFF2-40B4-BE49-F238E27FC236}">
                <a16:creationId xmlns:a16="http://schemas.microsoft.com/office/drawing/2014/main" id="{FB4660C3-B70D-9230-8C2D-A113454A0589}"/>
              </a:ext>
            </a:extLst>
          </p:cNvPr>
          <p:cNvSpPr txBox="1">
            <a:spLocks/>
          </p:cNvSpPr>
          <p:nvPr/>
        </p:nvSpPr>
        <p:spPr>
          <a:xfrm>
            <a:off x="354659" y="1277090"/>
            <a:ext cx="8252627" cy="373223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Limitation</a:t>
            </a:r>
          </a:p>
          <a:p>
            <a:endParaRPr lang="en-US" altLang="zh-CN" sz="2400" dirty="0"/>
          </a:p>
          <a:p>
            <a:pPr marL="342900" indent="-342900">
              <a:buFont typeface="Arial" panose="020B0604020202020204" pitchFamily="34" charset="0"/>
              <a:buChar char="•"/>
            </a:pPr>
            <a:r>
              <a:rPr lang="en-US" altLang="zh-CN" sz="2400" b="0" dirty="0"/>
              <a:t>Phantom misalign with substantia nigra tissue property (T1). </a:t>
            </a:r>
          </a:p>
          <a:p>
            <a:pPr marL="342900" indent="-342900">
              <a:buFont typeface="Arial" panose="020B0604020202020204" pitchFamily="34" charset="0"/>
              <a:buChar char="•"/>
            </a:pPr>
            <a:r>
              <a:rPr lang="en-US" altLang="zh-CN" sz="2400" b="0" dirty="0"/>
              <a:t>Large amounts of in vivo scan experiments are required to statistically prove the technique for clinical use. </a:t>
            </a:r>
          </a:p>
          <a:p>
            <a:endParaRPr lang="en-US" altLang="zh-CN" sz="2400" b="0" dirty="0"/>
          </a:p>
          <a:p>
            <a:r>
              <a:rPr lang="en-US" altLang="zh-CN" sz="2400" dirty="0"/>
              <a:t>Further research</a:t>
            </a:r>
          </a:p>
          <a:p>
            <a:r>
              <a:rPr lang="en-US" altLang="zh-CN" sz="2400" b="0" dirty="0"/>
              <a:t>The optimal parameters can be used to test motion robustness in vivo. </a:t>
            </a:r>
          </a:p>
          <a:p>
            <a:pPr marL="342900" indent="-342900">
              <a:buFont typeface="Arial" panose="020B0604020202020204" pitchFamily="34" charset="0"/>
              <a:buChar char="•"/>
            </a:pPr>
            <a:endParaRPr lang="en-US" altLang="zh-CN" sz="1400" dirty="0"/>
          </a:p>
        </p:txBody>
      </p:sp>
    </p:spTree>
    <p:extLst>
      <p:ext uri="{BB962C8B-B14F-4D97-AF65-F5344CB8AC3E}">
        <p14:creationId xmlns:p14="http://schemas.microsoft.com/office/powerpoint/2010/main" val="397602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B500A75-3700-8CDB-103B-8A87B867F530}"/>
              </a:ext>
            </a:extLst>
          </p:cNvPr>
          <p:cNvSpPr>
            <a:spLocks noGrp="1"/>
          </p:cNvSpPr>
          <p:nvPr>
            <p:ph type="body" sz="quarter" idx="10"/>
          </p:nvPr>
        </p:nvSpPr>
        <p:spPr/>
        <p:txBody>
          <a:bodyPr/>
          <a:lstStyle/>
          <a:p>
            <a:r>
              <a:rPr lang="en-US" altLang="zh-CN" dirty="0"/>
              <a:t>Q&amp;A</a:t>
            </a:r>
            <a:endParaRPr lang="zh-CN" altLang="en-US" dirty="0"/>
          </a:p>
        </p:txBody>
      </p:sp>
      <p:sp>
        <p:nvSpPr>
          <p:cNvPr id="4" name="Title 2">
            <a:extLst>
              <a:ext uri="{FF2B5EF4-FFF2-40B4-BE49-F238E27FC236}">
                <a16:creationId xmlns:a16="http://schemas.microsoft.com/office/drawing/2014/main" id="{FB4660C3-B70D-9230-8C2D-A113454A0589}"/>
              </a:ext>
            </a:extLst>
          </p:cNvPr>
          <p:cNvSpPr txBox="1">
            <a:spLocks/>
          </p:cNvSpPr>
          <p:nvPr/>
        </p:nvSpPr>
        <p:spPr>
          <a:xfrm>
            <a:off x="354659" y="1277090"/>
            <a:ext cx="8252627" cy="373223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Thanks for listening!</a:t>
            </a:r>
          </a:p>
          <a:p>
            <a:r>
              <a:rPr lang="en-US" altLang="zh-CN" sz="2400" dirty="0"/>
              <a:t>Any questions?</a:t>
            </a:r>
            <a:endParaRPr lang="en-US" altLang="zh-CN" sz="2400" b="0" dirty="0"/>
          </a:p>
          <a:p>
            <a:pPr marL="342900" indent="-342900">
              <a:buFont typeface="Arial" panose="020B0604020202020204" pitchFamily="34" charset="0"/>
              <a:buChar char="•"/>
            </a:pPr>
            <a:endParaRPr lang="en-US" altLang="zh-CN" sz="1400" dirty="0"/>
          </a:p>
        </p:txBody>
      </p:sp>
    </p:spTree>
    <p:extLst>
      <p:ext uri="{BB962C8B-B14F-4D97-AF65-F5344CB8AC3E}">
        <p14:creationId xmlns:p14="http://schemas.microsoft.com/office/powerpoint/2010/main" val="4016111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pPr>
              <a:buFont typeface="+mj-lt"/>
              <a:buAutoNum type="arabicPeriod"/>
            </a:pPr>
            <a:r>
              <a:rPr lang="en-US" altLang="zh-CN" sz="1400" dirty="0" err="1"/>
              <a:t>Brammerloh</a:t>
            </a:r>
            <a:r>
              <a:rPr lang="en-US" altLang="zh-CN" sz="1400" dirty="0"/>
              <a:t>, M., </a:t>
            </a:r>
            <a:r>
              <a:rPr lang="en-US" altLang="zh-CN" sz="1400" dirty="0" err="1"/>
              <a:t>Morawski</a:t>
            </a:r>
            <a:r>
              <a:rPr lang="en-US" altLang="zh-CN" sz="1400" dirty="0"/>
              <a:t>, M., Friedrich, I., Reinert, T., Lange, C., </a:t>
            </a:r>
            <a:r>
              <a:rPr lang="en-US" altLang="zh-CN" sz="1400" dirty="0" err="1"/>
              <a:t>Pelicon</a:t>
            </a:r>
            <a:r>
              <a:rPr lang="en-US" altLang="zh-CN" sz="1400" dirty="0"/>
              <a:t>, P., </a:t>
            </a:r>
            <a:r>
              <a:rPr lang="en-US" altLang="zh-CN" sz="1400" dirty="0" err="1"/>
              <a:t>Vavpetič</a:t>
            </a:r>
            <a:r>
              <a:rPr lang="en-US" altLang="zh-CN" sz="1400" dirty="0"/>
              <a:t>, P., </a:t>
            </a:r>
            <a:r>
              <a:rPr lang="en-US" altLang="zh-CN" sz="1400" dirty="0" err="1"/>
              <a:t>Jankuhn</a:t>
            </a:r>
            <a:r>
              <a:rPr lang="en-US" altLang="zh-CN" sz="1400" dirty="0"/>
              <a:t>, S., </a:t>
            </a:r>
            <a:r>
              <a:rPr lang="en-US" altLang="zh-CN" sz="1400" dirty="0" err="1"/>
              <a:t>Jäger</a:t>
            </a:r>
            <a:r>
              <a:rPr lang="en-US" altLang="zh-CN" sz="1400" dirty="0"/>
              <a:t>, C., Alkemade, A., </a:t>
            </a:r>
            <a:r>
              <a:rPr lang="en-US" altLang="zh-CN" sz="1400" dirty="0" err="1"/>
              <a:t>Balesar</a:t>
            </a:r>
            <a:r>
              <a:rPr lang="en-US" altLang="zh-CN" sz="1400" dirty="0"/>
              <a:t>, R., Pine, K., </a:t>
            </a:r>
            <a:r>
              <a:rPr lang="en-US" altLang="zh-CN" sz="1400" dirty="0" err="1"/>
              <a:t>Gavriilidis</a:t>
            </a:r>
            <a:r>
              <a:rPr lang="en-US" altLang="zh-CN" sz="1400" dirty="0"/>
              <a:t>, F., </a:t>
            </a:r>
            <a:r>
              <a:rPr lang="en-US" altLang="zh-CN" sz="1400" dirty="0" err="1"/>
              <a:t>Trampel</a:t>
            </a:r>
            <a:r>
              <a:rPr lang="en-US" altLang="zh-CN" sz="1400" dirty="0"/>
              <a:t>, R., Reimer, E., Arendt, T., Weiskopf, N., &amp; </a:t>
            </a:r>
            <a:r>
              <a:rPr lang="en-US" altLang="zh-CN" sz="1400" dirty="0" err="1"/>
              <a:t>Kirilina</a:t>
            </a:r>
            <a:r>
              <a:rPr lang="en-US" altLang="zh-CN" sz="1400" dirty="0"/>
              <a:t>, E. (2021). Measuring the iron content of dopaminergic neurons in substantia nigra with MRI relaxometry. </a:t>
            </a:r>
            <a:r>
              <a:rPr lang="en-US" altLang="zh-CN" sz="1400" i="1" dirty="0" err="1"/>
              <a:t>NeuroImage</a:t>
            </a:r>
            <a:r>
              <a:rPr lang="en-US" altLang="zh-CN" sz="1400" dirty="0"/>
              <a:t>, </a:t>
            </a:r>
            <a:r>
              <a:rPr lang="en-US" altLang="zh-CN" sz="1400" i="1" dirty="0"/>
              <a:t>239</a:t>
            </a:r>
            <a:r>
              <a:rPr lang="en-US" altLang="zh-CN" sz="1400" dirty="0"/>
              <a:t>. </a:t>
            </a:r>
            <a:r>
              <a:rPr lang="en-US" altLang="zh-CN" sz="1400" dirty="0">
                <a:hlinkClick r:id="rId2"/>
              </a:rPr>
              <a:t>https://doi.org/10.1016/j.neuroimage.2021.118255</a:t>
            </a:r>
            <a:endParaRPr lang="en-US" altLang="zh-CN" sz="1400" dirty="0"/>
          </a:p>
          <a:p>
            <a:pPr>
              <a:buFont typeface="+mj-lt"/>
              <a:buAutoNum type="arabicPeriod"/>
            </a:pPr>
            <a:r>
              <a:rPr lang="en-US" altLang="zh-CN" sz="1400" dirty="0"/>
              <a:t>Holdsworth, S. J., Rahimi, M. S., Ni, W. W., </a:t>
            </a:r>
            <a:r>
              <a:rPr lang="en-US" altLang="zh-CN" sz="1400" dirty="0" err="1"/>
              <a:t>Zaharchuk</a:t>
            </a:r>
            <a:r>
              <a:rPr lang="en-US" altLang="zh-CN" sz="1400" dirty="0"/>
              <a:t>, G., &amp; Moseley, M. E. (2016). Amplified magnetic resonance imaging (</a:t>
            </a:r>
            <a:r>
              <a:rPr lang="en-US" altLang="zh-CN" sz="1400" dirty="0" err="1"/>
              <a:t>aMRI</a:t>
            </a:r>
            <a:r>
              <a:rPr lang="en-US" altLang="zh-CN" sz="1400" dirty="0"/>
              <a:t>). </a:t>
            </a:r>
            <a:r>
              <a:rPr lang="en-US" altLang="zh-CN" sz="1400" i="1" dirty="0"/>
              <a:t>Magnetic Resonance in Medicine</a:t>
            </a:r>
            <a:r>
              <a:rPr lang="en-US" altLang="zh-CN" sz="1400" dirty="0"/>
              <a:t>, </a:t>
            </a:r>
            <a:r>
              <a:rPr lang="en-US" altLang="zh-CN" sz="1400" i="1" dirty="0"/>
              <a:t>75</a:t>
            </a:r>
            <a:r>
              <a:rPr lang="en-US" altLang="zh-CN" sz="1400" dirty="0"/>
              <a:t>(6), 2245–2254. https://doi.org/10.1002/mrm.26142</a:t>
            </a:r>
          </a:p>
          <a:p>
            <a:pPr>
              <a:buFont typeface="+mj-lt"/>
              <a:buAutoNum type="arabicPeriod"/>
            </a:pPr>
            <a:r>
              <a:rPr lang="en-US" altLang="zh-CN" sz="1400" dirty="0"/>
              <a:t>Lally, P. J., </a:t>
            </a:r>
            <a:r>
              <a:rPr lang="en-US" altLang="zh-CN" sz="1400" dirty="0" err="1"/>
              <a:t>Chiew</a:t>
            </a:r>
            <a:r>
              <a:rPr lang="en-US" altLang="zh-CN" sz="1400" dirty="0"/>
              <a:t>, M., Matthews, P. M., Miller, K. L., &amp; Bangerter, N. K. (n.d.). </a:t>
            </a:r>
            <a:r>
              <a:rPr lang="en-US" altLang="zh-CN" sz="1400" i="1" dirty="0"/>
              <a:t>A motion-robust, short-TR alternative to multi-echo SPGR</a:t>
            </a:r>
            <a:r>
              <a:rPr lang="en-US" altLang="zh-CN" sz="1400" dirty="0"/>
              <a:t>.</a:t>
            </a:r>
          </a:p>
          <a:p>
            <a:pPr>
              <a:buFont typeface="+mj-lt"/>
              <a:buAutoNum type="arabicPeriod"/>
            </a:pPr>
            <a:endParaRPr lang="en-US" altLang="zh-CN" sz="1400" dirty="0"/>
          </a:p>
          <a:p>
            <a:pPr>
              <a:buFont typeface="+mj-lt"/>
              <a:buAutoNum type="arabicPeriod"/>
            </a:pPr>
            <a:endParaRPr lang="en-US" sz="1400" dirty="0"/>
          </a:p>
        </p:txBody>
      </p:sp>
      <p:sp>
        <p:nvSpPr>
          <p:cNvPr id="4" name="Text Placeholder 3"/>
          <p:cNvSpPr>
            <a:spLocks noGrp="1"/>
          </p:cNvSpPr>
          <p:nvPr>
            <p:ph type="body" sz="quarter" idx="10"/>
          </p:nvPr>
        </p:nvSpPr>
        <p:spPr/>
        <p:txBody>
          <a:bodyPr/>
          <a:lstStyle/>
          <a:p>
            <a:r>
              <a:rPr lang="en-US" dirty="0"/>
              <a:t>References</a:t>
            </a:r>
          </a:p>
        </p:txBody>
      </p:sp>
    </p:spTree>
    <p:extLst>
      <p:ext uri="{BB962C8B-B14F-4D97-AF65-F5344CB8AC3E}">
        <p14:creationId xmlns:p14="http://schemas.microsoft.com/office/powerpoint/2010/main" val="2772012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4EB8899-FC9B-25A2-F5F9-0BC6E1C20304}"/>
              </a:ext>
            </a:extLst>
          </p:cNvPr>
          <p:cNvSpPr/>
          <p:nvPr/>
        </p:nvSpPr>
        <p:spPr>
          <a:xfrm>
            <a:off x="2693073" y="1902610"/>
            <a:ext cx="3723021" cy="35732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 name="Text Placeholder 1"/>
          <p:cNvSpPr>
            <a:spLocks noGrp="1"/>
          </p:cNvSpPr>
          <p:nvPr>
            <p:ph type="body" sz="quarter" idx="10"/>
          </p:nvPr>
        </p:nvSpPr>
        <p:spPr>
          <a:xfrm>
            <a:off x="2995749" y="469900"/>
            <a:ext cx="5691051" cy="486642"/>
          </a:xfrm>
        </p:spPr>
        <p:txBody>
          <a:bodyPr/>
          <a:lstStyle/>
          <a:p>
            <a:pPr algn="l"/>
            <a:r>
              <a:rPr lang="en-US" dirty="0"/>
              <a:t>Development of MRI T2* Mapping Model for N-Periodic ka-SPGR Sequence:</a:t>
            </a:r>
          </a:p>
          <a:p>
            <a:pPr algn="l"/>
            <a:r>
              <a:rPr lang="en-US" dirty="0"/>
              <a:t>A Promising Technique for Parkinson’s Disease Biomarker Detection</a:t>
            </a:r>
          </a:p>
          <a:p>
            <a:pPr algn="l"/>
            <a:r>
              <a:rPr lang="en-US" dirty="0"/>
              <a:t> </a:t>
            </a:r>
          </a:p>
          <a:p>
            <a:pPr algn="l"/>
            <a:endParaRPr lang="en-US" dirty="0"/>
          </a:p>
        </p:txBody>
      </p:sp>
      <p:sp>
        <p:nvSpPr>
          <p:cNvPr id="6" name="Title 2">
            <a:extLst>
              <a:ext uri="{FF2B5EF4-FFF2-40B4-BE49-F238E27FC236}">
                <a16:creationId xmlns:a16="http://schemas.microsoft.com/office/drawing/2014/main" id="{4AFE83FD-96D9-0533-CE02-7C4EB7EB848A}"/>
              </a:ext>
            </a:extLst>
          </p:cNvPr>
          <p:cNvSpPr txBox="1">
            <a:spLocks/>
          </p:cNvSpPr>
          <p:nvPr/>
        </p:nvSpPr>
        <p:spPr>
          <a:xfrm>
            <a:off x="2727908" y="1885224"/>
            <a:ext cx="4367347" cy="308755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pPr marL="342900" indent="-342900">
              <a:buFont typeface="Arial" panose="020B0604020202020204" pitchFamily="34" charset="0"/>
              <a:buChar char="•"/>
            </a:pPr>
            <a:r>
              <a:rPr lang="en-US" sz="2000" dirty="0"/>
              <a:t>Background introduction </a:t>
            </a:r>
          </a:p>
          <a:p>
            <a:pPr marL="342900" indent="-342900">
              <a:buFont typeface="Arial" panose="020B0604020202020204" pitchFamily="34" charset="0"/>
              <a:buChar char="•"/>
            </a:pPr>
            <a:r>
              <a:rPr lang="en-US" sz="2000" dirty="0"/>
              <a:t>Theory </a:t>
            </a:r>
          </a:p>
          <a:p>
            <a:r>
              <a:rPr lang="en-US" sz="2000" dirty="0"/>
              <a:t>		</a:t>
            </a:r>
            <a:r>
              <a:rPr lang="en-US" altLang="zh-CN" sz="2000" dirty="0"/>
              <a:t> N-periodic </a:t>
            </a:r>
            <a:r>
              <a:rPr lang="en-US" sz="2000" dirty="0"/>
              <a:t>ka-SPGR</a:t>
            </a:r>
            <a:endParaRPr lang="en-US" sz="1000" dirty="0"/>
          </a:p>
          <a:p>
            <a:pPr marL="342900" indent="-342900">
              <a:buFont typeface="Arial" panose="020B0604020202020204" pitchFamily="34" charset="0"/>
              <a:buChar char="•"/>
            </a:pPr>
            <a:r>
              <a:rPr lang="en-US" sz="2000" dirty="0"/>
              <a:t>Computer simulation </a:t>
            </a:r>
          </a:p>
          <a:p>
            <a:r>
              <a:rPr lang="en-US" sz="2000" dirty="0"/>
              <a:t>		Method</a:t>
            </a:r>
          </a:p>
          <a:p>
            <a:r>
              <a:rPr lang="en-US" sz="2000" dirty="0"/>
              <a:t>		Result</a:t>
            </a:r>
          </a:p>
          <a:p>
            <a:pPr marL="342900" indent="-342900">
              <a:buFont typeface="Arial" panose="020B0604020202020204" pitchFamily="34" charset="0"/>
              <a:buChar char="•"/>
            </a:pPr>
            <a:r>
              <a:rPr lang="en-US" sz="2000" dirty="0"/>
              <a:t>Practical MRI scan</a:t>
            </a:r>
          </a:p>
          <a:p>
            <a:r>
              <a:rPr lang="en-US" sz="2000" dirty="0"/>
              <a:t>		Method </a:t>
            </a:r>
          </a:p>
          <a:p>
            <a:r>
              <a:rPr lang="en-US" sz="2000" dirty="0"/>
              <a:t>		Result</a:t>
            </a:r>
          </a:p>
          <a:p>
            <a:pPr marL="342900" indent="-342900">
              <a:buFont typeface="Arial" panose="020B0604020202020204" pitchFamily="34" charset="0"/>
              <a:buChar char="•"/>
            </a:pPr>
            <a:r>
              <a:rPr lang="en-US" sz="2000" dirty="0"/>
              <a:t>Conclusion and Limitations </a:t>
            </a:r>
          </a:p>
          <a:p>
            <a:pPr marL="342900" indent="-342900">
              <a:buFont typeface="Arial" panose="020B0604020202020204" pitchFamily="34" charset="0"/>
              <a:buChar char="•"/>
            </a:pPr>
            <a:r>
              <a:rPr lang="en-US" sz="2000" dirty="0"/>
              <a:t>Q &amp; A</a:t>
            </a:r>
          </a:p>
          <a:p>
            <a:pPr marL="342900" indent="-342900">
              <a:buFont typeface="Arial" panose="020B0604020202020204" pitchFamily="34" charset="0"/>
              <a:buChar char="•"/>
            </a:pPr>
            <a:endParaRPr lang="en-US" sz="2000" dirty="0"/>
          </a:p>
          <a:p>
            <a:endParaRPr lang="en-US" sz="2000" dirty="0"/>
          </a:p>
        </p:txBody>
      </p:sp>
      <p:sp>
        <p:nvSpPr>
          <p:cNvPr id="7" name="矩形 6">
            <a:extLst>
              <a:ext uri="{FF2B5EF4-FFF2-40B4-BE49-F238E27FC236}">
                <a16:creationId xmlns:a16="http://schemas.microsoft.com/office/drawing/2014/main" id="{48E0AA60-F106-210F-8EFC-161B6E743D34}"/>
              </a:ext>
            </a:extLst>
          </p:cNvPr>
          <p:cNvSpPr/>
          <p:nvPr/>
        </p:nvSpPr>
        <p:spPr>
          <a:xfrm>
            <a:off x="2682189" y="1885224"/>
            <a:ext cx="45719" cy="37666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Title 2">
            <a:extLst>
              <a:ext uri="{FF2B5EF4-FFF2-40B4-BE49-F238E27FC236}">
                <a16:creationId xmlns:a16="http://schemas.microsoft.com/office/drawing/2014/main" id="{3D4A1533-A5A9-8C0B-C84F-B2AC8D7D4294}"/>
              </a:ext>
            </a:extLst>
          </p:cNvPr>
          <p:cNvSpPr txBox="1">
            <a:spLocks/>
          </p:cNvSpPr>
          <p:nvPr/>
        </p:nvSpPr>
        <p:spPr>
          <a:xfrm>
            <a:off x="1780904" y="1216680"/>
            <a:ext cx="2791096" cy="826357"/>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3200" dirty="0"/>
              <a:t>Overview…</a:t>
            </a:r>
            <a:endParaRPr lang="en-US" sz="3200" dirty="0"/>
          </a:p>
        </p:txBody>
      </p:sp>
    </p:spTree>
    <p:extLst>
      <p:ext uri="{BB962C8B-B14F-4D97-AF65-F5344CB8AC3E}">
        <p14:creationId xmlns:p14="http://schemas.microsoft.com/office/powerpoint/2010/main" val="4198786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78E1FAF-3C9A-3C26-6E1B-3360AEDAAFA7}"/>
              </a:ext>
            </a:extLst>
          </p:cNvPr>
          <p:cNvSpPr>
            <a:spLocks noGrp="1"/>
          </p:cNvSpPr>
          <p:nvPr>
            <p:ph type="body" sz="quarter" idx="10"/>
          </p:nvPr>
        </p:nvSpPr>
        <p:spPr/>
        <p:txBody>
          <a:bodyPr/>
          <a:lstStyle/>
          <a:p>
            <a:r>
              <a:rPr lang="en-US" altLang="zh-CN" dirty="0"/>
              <a:t>Background introduction</a:t>
            </a:r>
            <a:endParaRPr lang="zh-CN" altLang="en-US" dirty="0"/>
          </a:p>
        </p:txBody>
      </p:sp>
      <p:sp>
        <p:nvSpPr>
          <p:cNvPr id="4" name="文本框 3">
            <a:extLst>
              <a:ext uri="{FF2B5EF4-FFF2-40B4-BE49-F238E27FC236}">
                <a16:creationId xmlns:a16="http://schemas.microsoft.com/office/drawing/2014/main" id="{78ACAF34-59AA-8D1E-9457-489181E5D8D0}"/>
              </a:ext>
            </a:extLst>
          </p:cNvPr>
          <p:cNvSpPr txBox="1"/>
          <p:nvPr/>
        </p:nvSpPr>
        <p:spPr>
          <a:xfrm>
            <a:off x="409302" y="1084132"/>
            <a:ext cx="2899955" cy="369332"/>
          </a:xfrm>
          <a:prstGeom prst="rect">
            <a:avLst/>
          </a:prstGeom>
          <a:noFill/>
        </p:spPr>
        <p:txBody>
          <a:bodyPr wrap="square" rtlCol="0">
            <a:spAutoFit/>
          </a:bodyPr>
          <a:lstStyle/>
          <a:p>
            <a:r>
              <a:rPr lang="en-US" altLang="zh-CN" b="1" dirty="0"/>
              <a:t>Parkinson’s Disease</a:t>
            </a:r>
          </a:p>
        </p:txBody>
      </p:sp>
      <p:pic>
        <p:nvPicPr>
          <p:cNvPr id="5" name="图片 4" descr="图片包含 照片, 站, 镜子, 反射&#10;&#10;描述已自动生成">
            <a:extLst>
              <a:ext uri="{FF2B5EF4-FFF2-40B4-BE49-F238E27FC236}">
                <a16:creationId xmlns:a16="http://schemas.microsoft.com/office/drawing/2014/main" id="{EB5F0A4F-5077-1418-45E1-8E3E56E98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489" y="1737464"/>
            <a:ext cx="2925273" cy="3238538"/>
          </a:xfrm>
          <a:prstGeom prst="rect">
            <a:avLst/>
          </a:prstGeom>
        </p:spPr>
      </p:pic>
      <p:sp>
        <p:nvSpPr>
          <p:cNvPr id="6" name="圆: 空心 5">
            <a:extLst>
              <a:ext uri="{FF2B5EF4-FFF2-40B4-BE49-F238E27FC236}">
                <a16:creationId xmlns:a16="http://schemas.microsoft.com/office/drawing/2014/main" id="{BC99BCBF-3697-3035-BFF9-10351F8B54A9}"/>
              </a:ext>
            </a:extLst>
          </p:cNvPr>
          <p:cNvSpPr/>
          <p:nvPr/>
        </p:nvSpPr>
        <p:spPr>
          <a:xfrm>
            <a:off x="2652717" y="3945570"/>
            <a:ext cx="860232" cy="646331"/>
          </a:xfrm>
          <a:prstGeom prst="donut">
            <a:avLst>
              <a:gd name="adj" fmla="val 5097"/>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Segoe UI" panose="020B0502040204020203" pitchFamily="34" charset="0"/>
              <a:cs typeface="Segoe UI" panose="020B0502040204020203" pitchFamily="34" charset="0"/>
            </a:endParaRPr>
          </a:p>
        </p:txBody>
      </p:sp>
      <p:sp>
        <p:nvSpPr>
          <p:cNvPr id="7" name="文本框 6">
            <a:extLst>
              <a:ext uri="{FF2B5EF4-FFF2-40B4-BE49-F238E27FC236}">
                <a16:creationId xmlns:a16="http://schemas.microsoft.com/office/drawing/2014/main" id="{ABF207A5-4D9D-A64E-B5AE-952563697A14}"/>
              </a:ext>
            </a:extLst>
          </p:cNvPr>
          <p:cNvSpPr txBox="1"/>
          <p:nvPr/>
        </p:nvSpPr>
        <p:spPr>
          <a:xfrm>
            <a:off x="1728548" y="4936836"/>
            <a:ext cx="2572723" cy="646331"/>
          </a:xfrm>
          <a:prstGeom prst="rect">
            <a:avLst/>
          </a:prstGeom>
          <a:noFill/>
        </p:spPr>
        <p:txBody>
          <a:bodyPr wrap="square">
            <a:spAutoFit/>
          </a:bodyPr>
          <a:lstStyle/>
          <a:p>
            <a:r>
              <a:rPr lang="en-ID" altLang="zh-CN" b="1"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Excess iron at </a:t>
            </a:r>
            <a:r>
              <a:rPr lang="en-US" altLang="zh-CN" b="1"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a:t>
            </a:r>
            <a:r>
              <a:rPr lang="en-ID" altLang="zh-CN" b="1" dirty="0" err="1">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ubstantia</a:t>
            </a:r>
            <a:r>
              <a:rPr lang="en-ID" altLang="zh-CN" b="1"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Nigra (SN)</a:t>
            </a:r>
            <a:endParaRPr lang="zh-CN" altLang="en-US"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8" name="箭头: 直角上 7">
            <a:extLst>
              <a:ext uri="{FF2B5EF4-FFF2-40B4-BE49-F238E27FC236}">
                <a16:creationId xmlns:a16="http://schemas.microsoft.com/office/drawing/2014/main" id="{F69CB8A2-2AD4-A06D-1B50-B73EBC095A49}"/>
              </a:ext>
            </a:extLst>
          </p:cNvPr>
          <p:cNvSpPr/>
          <p:nvPr/>
        </p:nvSpPr>
        <p:spPr>
          <a:xfrm rot="5400000" flipH="1">
            <a:off x="1992009" y="2114516"/>
            <a:ext cx="2865246" cy="79686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descr="图片包含 图表&#10;&#10;描述已自动生成">
            <a:extLst>
              <a:ext uri="{FF2B5EF4-FFF2-40B4-BE49-F238E27FC236}">
                <a16:creationId xmlns:a16="http://schemas.microsoft.com/office/drawing/2014/main" id="{02A31F29-6E87-5B3B-839A-8A9BC3A7E149}"/>
              </a:ext>
            </a:extLst>
          </p:cNvPr>
          <p:cNvPicPr>
            <a:picLocks noChangeAspect="1"/>
          </p:cNvPicPr>
          <p:nvPr/>
        </p:nvPicPr>
        <p:blipFill rotWithShape="1">
          <a:blip r:embed="rId4">
            <a:extLst>
              <a:ext uri="{28A0092B-C50C-407E-A947-70E740481C1C}">
                <a14:useLocalDpi xmlns:a14="http://schemas.microsoft.com/office/drawing/2010/main" val="0"/>
              </a:ext>
            </a:extLst>
          </a:blip>
          <a:srcRect l="25342" t="7267" r="57670" b="57375"/>
          <a:stretch/>
        </p:blipFill>
        <p:spPr>
          <a:xfrm flipH="1">
            <a:off x="6393334" y="2564244"/>
            <a:ext cx="1869069" cy="2548535"/>
          </a:xfrm>
          <a:prstGeom prst="rect">
            <a:avLst/>
          </a:prstGeom>
        </p:spPr>
      </p:pic>
      <p:pic>
        <p:nvPicPr>
          <p:cNvPr id="10" name="图片 9" descr="图片包含 图表&#10;&#10;描述已自动生成">
            <a:extLst>
              <a:ext uri="{FF2B5EF4-FFF2-40B4-BE49-F238E27FC236}">
                <a16:creationId xmlns:a16="http://schemas.microsoft.com/office/drawing/2014/main" id="{51D81D31-E57A-6CB0-5442-3FA1265C5CE8}"/>
              </a:ext>
            </a:extLst>
          </p:cNvPr>
          <p:cNvPicPr>
            <a:picLocks noChangeAspect="1"/>
          </p:cNvPicPr>
          <p:nvPr/>
        </p:nvPicPr>
        <p:blipFill rotWithShape="1">
          <a:blip r:embed="rId4">
            <a:extLst>
              <a:ext uri="{28A0092B-C50C-407E-A947-70E740481C1C}">
                <a14:useLocalDpi xmlns:a14="http://schemas.microsoft.com/office/drawing/2010/main" val="0"/>
              </a:ext>
            </a:extLst>
          </a:blip>
          <a:srcRect l="25147" t="48128" r="57544" b="16598"/>
          <a:stretch/>
        </p:blipFill>
        <p:spPr>
          <a:xfrm flipH="1">
            <a:off x="4301271" y="2564245"/>
            <a:ext cx="1908864" cy="2548535"/>
          </a:xfrm>
          <a:prstGeom prst="rect">
            <a:avLst/>
          </a:prstGeom>
        </p:spPr>
      </p:pic>
      <p:pic>
        <p:nvPicPr>
          <p:cNvPr id="11" name="图片 10" descr="图片包含 图表&#10;&#10;描述已自动生成">
            <a:extLst>
              <a:ext uri="{FF2B5EF4-FFF2-40B4-BE49-F238E27FC236}">
                <a16:creationId xmlns:a16="http://schemas.microsoft.com/office/drawing/2014/main" id="{60555A25-B440-9DA0-EE75-18465494D696}"/>
              </a:ext>
            </a:extLst>
          </p:cNvPr>
          <p:cNvPicPr>
            <a:picLocks noChangeAspect="1"/>
          </p:cNvPicPr>
          <p:nvPr/>
        </p:nvPicPr>
        <p:blipFill rotWithShape="1">
          <a:blip r:embed="rId4">
            <a:extLst>
              <a:ext uri="{28A0092B-C50C-407E-A947-70E740481C1C}">
                <a14:useLocalDpi xmlns:a14="http://schemas.microsoft.com/office/drawing/2010/main" val="0"/>
              </a:ext>
            </a:extLst>
          </a:blip>
          <a:srcRect l="19937" t="84607" r="34963"/>
          <a:stretch/>
        </p:blipFill>
        <p:spPr>
          <a:xfrm rot="5400000">
            <a:off x="7347696" y="3677611"/>
            <a:ext cx="2539816" cy="344004"/>
          </a:xfrm>
          <a:prstGeom prst="rect">
            <a:avLst/>
          </a:prstGeom>
        </p:spPr>
      </p:pic>
      <p:sp>
        <p:nvSpPr>
          <p:cNvPr id="15" name="文本框 14">
            <a:extLst>
              <a:ext uri="{FF2B5EF4-FFF2-40B4-BE49-F238E27FC236}">
                <a16:creationId xmlns:a16="http://schemas.microsoft.com/office/drawing/2014/main" id="{AA1D1C23-5340-1213-1D15-428B05CF72FE}"/>
              </a:ext>
            </a:extLst>
          </p:cNvPr>
          <p:cNvSpPr txBox="1"/>
          <p:nvPr/>
        </p:nvSpPr>
        <p:spPr>
          <a:xfrm>
            <a:off x="4572000" y="5190186"/>
            <a:ext cx="4114800" cy="338554"/>
          </a:xfrm>
          <a:prstGeom prst="rect">
            <a:avLst/>
          </a:prstGeom>
          <a:noFill/>
        </p:spPr>
        <p:txBody>
          <a:bodyPr wrap="square">
            <a:spAutoFit/>
          </a:bodyPr>
          <a:lstStyle/>
          <a:p>
            <a:r>
              <a:rPr lang="en-US" altLang="zh-CN" sz="1600" dirty="0"/>
              <a:t>Quantitative R2* (1/T2*) images of SN</a:t>
            </a:r>
          </a:p>
        </p:txBody>
      </p:sp>
      <p:graphicFrame>
        <p:nvGraphicFramePr>
          <p:cNvPr id="16" name="表格 16">
            <a:extLst>
              <a:ext uri="{FF2B5EF4-FFF2-40B4-BE49-F238E27FC236}">
                <a16:creationId xmlns:a16="http://schemas.microsoft.com/office/drawing/2014/main" id="{78DC4681-B6C5-3815-DF4D-08429848DC18}"/>
              </a:ext>
            </a:extLst>
          </p:cNvPr>
          <p:cNvGraphicFramePr>
            <a:graphicFrameLocks noGrp="1"/>
          </p:cNvGraphicFramePr>
          <p:nvPr>
            <p:extLst>
              <p:ext uri="{D42A27DB-BD31-4B8C-83A1-F6EECF244321}">
                <p14:modId xmlns:p14="http://schemas.microsoft.com/office/powerpoint/2010/main" val="2514817739"/>
              </p:ext>
            </p:extLst>
          </p:nvPr>
        </p:nvGraphicFramePr>
        <p:xfrm>
          <a:off x="4032073" y="1745159"/>
          <a:ext cx="4481878" cy="741680"/>
        </p:xfrm>
        <a:graphic>
          <a:graphicData uri="http://schemas.openxmlformats.org/drawingml/2006/table">
            <a:tbl>
              <a:tblPr firstRow="1" bandRow="1">
                <a:tableStyleId>{21E4AEA4-8DFA-4A89-87EB-49C32662AFE0}</a:tableStyleId>
              </a:tblPr>
              <a:tblGrid>
                <a:gridCol w="2294850">
                  <a:extLst>
                    <a:ext uri="{9D8B030D-6E8A-4147-A177-3AD203B41FA5}">
                      <a16:colId xmlns:a16="http://schemas.microsoft.com/office/drawing/2014/main" val="3189379428"/>
                    </a:ext>
                  </a:extLst>
                </a:gridCol>
                <a:gridCol w="2187028">
                  <a:extLst>
                    <a:ext uri="{9D8B030D-6E8A-4147-A177-3AD203B41FA5}">
                      <a16:colId xmlns:a16="http://schemas.microsoft.com/office/drawing/2014/main" val="3847570767"/>
                    </a:ext>
                  </a:extLst>
                </a:gridCol>
              </a:tblGrid>
              <a:tr h="370840">
                <a:tc>
                  <a:txBody>
                    <a:bodyPr/>
                    <a:lstStyle/>
                    <a:p>
                      <a:pPr algn="ctr"/>
                      <a:r>
                        <a:rPr lang="en-US" altLang="zh-CN" b="1" dirty="0"/>
                        <a:t>Healthy control T2*</a:t>
                      </a:r>
                      <a:endParaRPr lang="zh-CN" altLang="en-US" b="1" dirty="0"/>
                    </a:p>
                  </a:txBody>
                  <a:tcPr/>
                </a:tc>
                <a:tc>
                  <a:txBody>
                    <a:bodyPr/>
                    <a:lstStyle/>
                    <a:p>
                      <a:pPr algn="ctr"/>
                      <a:r>
                        <a:rPr lang="en-US" altLang="zh-CN" dirty="0"/>
                        <a:t>PD patient T2*</a:t>
                      </a:r>
                      <a:endParaRPr lang="zh-CN" altLang="en-US" dirty="0"/>
                    </a:p>
                  </a:txBody>
                  <a:tcPr/>
                </a:tc>
                <a:extLst>
                  <a:ext uri="{0D108BD9-81ED-4DB2-BD59-A6C34878D82A}">
                    <a16:rowId xmlns:a16="http://schemas.microsoft.com/office/drawing/2014/main" val="3625405023"/>
                  </a:ext>
                </a:extLst>
              </a:tr>
              <a:tr h="370840">
                <a:tc>
                  <a:txBody>
                    <a:bodyPr/>
                    <a:lstStyle/>
                    <a:p>
                      <a:pPr algn="ctr"/>
                      <a:r>
                        <a:rPr lang="en-US" altLang="zh-CN" dirty="0"/>
                        <a:t>53 </a:t>
                      </a:r>
                      <a:r>
                        <a:rPr lang="en-US" altLang="zh-CN" dirty="0" err="1"/>
                        <a:t>ms</a:t>
                      </a:r>
                      <a:endParaRPr lang="zh-CN" altLang="en-US" dirty="0"/>
                    </a:p>
                  </a:txBody>
                  <a:tcPr/>
                </a:tc>
                <a:tc>
                  <a:txBody>
                    <a:bodyPr/>
                    <a:lstStyle/>
                    <a:p>
                      <a:pPr algn="ctr"/>
                      <a:r>
                        <a:rPr lang="en-US" altLang="zh-CN" dirty="0"/>
                        <a:t>13 </a:t>
                      </a:r>
                      <a:r>
                        <a:rPr lang="en-US" altLang="zh-CN" dirty="0" err="1"/>
                        <a:t>ms</a:t>
                      </a:r>
                      <a:endParaRPr lang="zh-CN" altLang="en-US" dirty="0"/>
                    </a:p>
                  </a:txBody>
                  <a:tcPr/>
                </a:tc>
                <a:extLst>
                  <a:ext uri="{0D108BD9-81ED-4DB2-BD59-A6C34878D82A}">
                    <a16:rowId xmlns:a16="http://schemas.microsoft.com/office/drawing/2014/main" val="2110158566"/>
                  </a:ext>
                </a:extLst>
              </a:tr>
            </a:tbl>
          </a:graphicData>
        </a:graphic>
      </p:graphicFrame>
      <p:sp>
        <p:nvSpPr>
          <p:cNvPr id="19" name="文本框 18">
            <a:extLst>
              <a:ext uri="{FF2B5EF4-FFF2-40B4-BE49-F238E27FC236}">
                <a16:creationId xmlns:a16="http://schemas.microsoft.com/office/drawing/2014/main" id="{2451D475-FC1A-5A46-8CE9-2EF541C8A9D8}"/>
              </a:ext>
            </a:extLst>
          </p:cNvPr>
          <p:cNvSpPr txBox="1"/>
          <p:nvPr/>
        </p:nvSpPr>
        <p:spPr>
          <a:xfrm>
            <a:off x="6344296" y="1491243"/>
            <a:ext cx="2338845" cy="246221"/>
          </a:xfrm>
          <a:prstGeom prst="rect">
            <a:avLst/>
          </a:prstGeom>
          <a:noFill/>
        </p:spPr>
        <p:txBody>
          <a:bodyPr wrap="square">
            <a:spAutoFit/>
          </a:bodyPr>
          <a:lstStyle/>
          <a:p>
            <a:r>
              <a:rPr lang="da-DK" altLang="zh-CN" sz="1000" b="1" dirty="0">
                <a:latin typeface="Segoe UI" panose="020B0502040204020203" pitchFamily="34" charset="0"/>
                <a:cs typeface="Segoe UI" panose="020B0502040204020203" pitchFamily="34" charset="0"/>
              </a:rPr>
              <a:t>Brammerloh, Malte et al.(2021) [1]</a:t>
            </a:r>
          </a:p>
        </p:txBody>
      </p:sp>
      <p:sp>
        <p:nvSpPr>
          <p:cNvPr id="20" name="文本框 19">
            <a:extLst>
              <a:ext uri="{FF2B5EF4-FFF2-40B4-BE49-F238E27FC236}">
                <a16:creationId xmlns:a16="http://schemas.microsoft.com/office/drawing/2014/main" id="{D7946AB0-1169-BD53-621D-05C18695320E}"/>
              </a:ext>
            </a:extLst>
          </p:cNvPr>
          <p:cNvSpPr txBox="1"/>
          <p:nvPr/>
        </p:nvSpPr>
        <p:spPr>
          <a:xfrm>
            <a:off x="3938753" y="1080325"/>
            <a:ext cx="5205247" cy="369332"/>
          </a:xfrm>
          <a:prstGeom prst="rect">
            <a:avLst/>
          </a:prstGeom>
          <a:noFill/>
        </p:spPr>
        <p:txBody>
          <a:bodyPr wrap="square">
            <a:spAutoFit/>
          </a:bodyPr>
          <a:lstStyle/>
          <a:p>
            <a:r>
              <a:rPr lang="en-US" altLang="zh-CN" dirty="0"/>
              <a:t>MRI time constant T2* as an effective biomarker </a:t>
            </a:r>
          </a:p>
        </p:txBody>
      </p:sp>
      <p:sp>
        <p:nvSpPr>
          <p:cNvPr id="22" name="文本框 21">
            <a:extLst>
              <a:ext uri="{FF2B5EF4-FFF2-40B4-BE49-F238E27FC236}">
                <a16:creationId xmlns:a16="http://schemas.microsoft.com/office/drawing/2014/main" id="{F2BE4E2A-9585-1D06-CDC6-B22EE1C5C7F4}"/>
              </a:ext>
            </a:extLst>
          </p:cNvPr>
          <p:cNvSpPr txBox="1"/>
          <p:nvPr/>
        </p:nvSpPr>
        <p:spPr>
          <a:xfrm rot="5400000">
            <a:off x="8168837" y="3716105"/>
            <a:ext cx="1610869" cy="369332"/>
          </a:xfrm>
          <a:prstGeom prst="rect">
            <a:avLst/>
          </a:prstGeom>
          <a:noFill/>
        </p:spPr>
        <p:txBody>
          <a:bodyPr wrap="square">
            <a:spAutoFit/>
          </a:bodyPr>
          <a:lstStyle/>
          <a:p>
            <a:r>
              <a:rPr lang="en-US" altLang="zh-CN" sz="1800" dirty="0"/>
              <a:t>R2* = 1/T2*</a:t>
            </a:r>
            <a:endParaRPr lang="zh-CN" altLang="en-US" dirty="0"/>
          </a:p>
        </p:txBody>
      </p:sp>
    </p:spTree>
    <p:extLst>
      <p:ext uri="{BB962C8B-B14F-4D97-AF65-F5344CB8AC3E}">
        <p14:creationId xmlns:p14="http://schemas.microsoft.com/office/powerpoint/2010/main" val="391662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78E1FAF-3C9A-3C26-6E1B-3360AEDAAFA7}"/>
              </a:ext>
            </a:extLst>
          </p:cNvPr>
          <p:cNvSpPr>
            <a:spLocks noGrp="1"/>
          </p:cNvSpPr>
          <p:nvPr>
            <p:ph type="body" sz="quarter" idx="10"/>
          </p:nvPr>
        </p:nvSpPr>
        <p:spPr/>
        <p:txBody>
          <a:bodyPr/>
          <a:lstStyle/>
          <a:p>
            <a:r>
              <a:rPr lang="en-US" altLang="zh-CN" dirty="0"/>
              <a:t>Background introduction</a:t>
            </a:r>
            <a:endParaRPr lang="zh-CN" altLang="en-US" dirty="0"/>
          </a:p>
        </p:txBody>
      </p:sp>
      <p:cxnSp>
        <p:nvCxnSpPr>
          <p:cNvPr id="13" name="直接连接符 12">
            <a:extLst>
              <a:ext uri="{FF2B5EF4-FFF2-40B4-BE49-F238E27FC236}">
                <a16:creationId xmlns:a16="http://schemas.microsoft.com/office/drawing/2014/main" id="{7059ACD4-3250-308F-BC4A-1B42865E991D}"/>
              </a:ext>
            </a:extLst>
          </p:cNvPr>
          <p:cNvCxnSpPr>
            <a:cxnSpLocks/>
          </p:cNvCxnSpPr>
          <p:nvPr/>
        </p:nvCxnSpPr>
        <p:spPr>
          <a:xfrm>
            <a:off x="1116387" y="2576517"/>
            <a:ext cx="30091" cy="168950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BE9C0AD-76FB-66BE-5B54-D4BFFA5D8D8E}"/>
              </a:ext>
            </a:extLst>
          </p:cNvPr>
          <p:cNvCxnSpPr>
            <a:cxnSpLocks/>
          </p:cNvCxnSpPr>
          <p:nvPr/>
        </p:nvCxnSpPr>
        <p:spPr>
          <a:xfrm flipH="1" flipV="1">
            <a:off x="658129" y="2612097"/>
            <a:ext cx="428441" cy="1522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E84F88D2-27F8-0B5F-C73B-BC514BA500D4}"/>
              </a:ext>
            </a:extLst>
          </p:cNvPr>
          <p:cNvSpPr txBox="1"/>
          <p:nvPr/>
        </p:nvSpPr>
        <p:spPr>
          <a:xfrm>
            <a:off x="409302" y="1084132"/>
            <a:ext cx="2899955" cy="369332"/>
          </a:xfrm>
          <a:prstGeom prst="rect">
            <a:avLst/>
          </a:prstGeom>
          <a:noFill/>
        </p:spPr>
        <p:txBody>
          <a:bodyPr wrap="square" rtlCol="0">
            <a:spAutoFit/>
          </a:bodyPr>
          <a:lstStyle/>
          <a:p>
            <a:r>
              <a:rPr lang="en-US" altLang="zh-CN" b="1" dirty="0"/>
              <a:t>What is T2*?</a:t>
            </a:r>
          </a:p>
        </p:txBody>
      </p:sp>
      <p:sp>
        <p:nvSpPr>
          <p:cNvPr id="44" name="任意多边形: 形状 43">
            <a:extLst>
              <a:ext uri="{FF2B5EF4-FFF2-40B4-BE49-F238E27FC236}">
                <a16:creationId xmlns:a16="http://schemas.microsoft.com/office/drawing/2014/main" id="{C9961C58-AA5B-7321-864A-2ECC391FD881}"/>
              </a:ext>
            </a:extLst>
          </p:cNvPr>
          <p:cNvSpPr/>
          <p:nvPr/>
        </p:nvSpPr>
        <p:spPr>
          <a:xfrm>
            <a:off x="672453" y="1939301"/>
            <a:ext cx="3325043" cy="2025338"/>
          </a:xfrm>
          <a:custGeom>
            <a:avLst/>
            <a:gdLst>
              <a:gd name="connsiteX0" fmla="*/ 0 w 2912166"/>
              <a:gd name="connsiteY0" fmla="*/ 0 h 1848679"/>
              <a:gd name="connsiteX1" fmla="*/ 278296 w 2912166"/>
              <a:gd name="connsiteY1" fmla="*/ 506896 h 1848679"/>
              <a:gd name="connsiteX2" fmla="*/ 536713 w 2912166"/>
              <a:gd name="connsiteY2" fmla="*/ 904461 h 1848679"/>
              <a:gd name="connsiteX3" fmla="*/ 934279 w 2912166"/>
              <a:gd name="connsiteY3" fmla="*/ 1302026 h 1848679"/>
              <a:gd name="connsiteX4" fmla="*/ 1401418 w 2912166"/>
              <a:gd name="connsiteY4" fmla="*/ 1610139 h 1848679"/>
              <a:gd name="connsiteX5" fmla="*/ 1838739 w 2912166"/>
              <a:gd name="connsiteY5" fmla="*/ 1739348 h 1848679"/>
              <a:gd name="connsiteX6" fmla="*/ 2256183 w 2912166"/>
              <a:gd name="connsiteY6" fmla="*/ 1808922 h 1848679"/>
              <a:gd name="connsiteX7" fmla="*/ 2623931 w 2912166"/>
              <a:gd name="connsiteY7" fmla="*/ 1828800 h 1848679"/>
              <a:gd name="connsiteX8" fmla="*/ 2912166 w 2912166"/>
              <a:gd name="connsiteY8" fmla="*/ 1848679 h 184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2166" h="1848679">
                <a:moveTo>
                  <a:pt x="0" y="0"/>
                </a:moveTo>
                <a:cubicBezTo>
                  <a:pt x="94422" y="178076"/>
                  <a:pt x="188844" y="356153"/>
                  <a:pt x="278296" y="506896"/>
                </a:cubicBezTo>
                <a:cubicBezTo>
                  <a:pt x="367748" y="657640"/>
                  <a:pt x="427383" y="771939"/>
                  <a:pt x="536713" y="904461"/>
                </a:cubicBezTo>
                <a:cubicBezTo>
                  <a:pt x="646043" y="1036983"/>
                  <a:pt x="790162" y="1184413"/>
                  <a:pt x="934279" y="1302026"/>
                </a:cubicBezTo>
                <a:cubicBezTo>
                  <a:pt x="1078396" y="1419639"/>
                  <a:pt x="1250675" y="1537252"/>
                  <a:pt x="1401418" y="1610139"/>
                </a:cubicBezTo>
                <a:cubicBezTo>
                  <a:pt x="1552161" y="1683026"/>
                  <a:pt x="1696278" y="1706217"/>
                  <a:pt x="1838739" y="1739348"/>
                </a:cubicBezTo>
                <a:cubicBezTo>
                  <a:pt x="1981200" y="1772479"/>
                  <a:pt x="2125318" y="1794013"/>
                  <a:pt x="2256183" y="1808922"/>
                </a:cubicBezTo>
                <a:cubicBezTo>
                  <a:pt x="2387048" y="1823831"/>
                  <a:pt x="2623931" y="1828800"/>
                  <a:pt x="2623931" y="1828800"/>
                </a:cubicBezTo>
                <a:lnTo>
                  <a:pt x="2912166" y="1848679"/>
                </a:lnTo>
              </a:path>
            </a:pathLst>
          </a:cu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dirty="0"/>
          </a:p>
        </p:txBody>
      </p:sp>
      <p:cxnSp>
        <p:nvCxnSpPr>
          <p:cNvPr id="46" name="直接箭头连接符 45">
            <a:extLst>
              <a:ext uri="{FF2B5EF4-FFF2-40B4-BE49-F238E27FC236}">
                <a16:creationId xmlns:a16="http://schemas.microsoft.com/office/drawing/2014/main" id="{613FFFAE-1F44-FD5C-5C54-F5D1761DE193}"/>
              </a:ext>
            </a:extLst>
          </p:cNvPr>
          <p:cNvCxnSpPr>
            <a:cxnSpLocks/>
          </p:cNvCxnSpPr>
          <p:nvPr/>
        </p:nvCxnSpPr>
        <p:spPr>
          <a:xfrm flipV="1">
            <a:off x="637611" y="1757029"/>
            <a:ext cx="0" cy="25358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CE9580DF-B4FE-E82B-E833-D0D46F6CD6E4}"/>
              </a:ext>
            </a:extLst>
          </p:cNvPr>
          <p:cNvCxnSpPr>
            <a:cxnSpLocks/>
          </p:cNvCxnSpPr>
          <p:nvPr/>
        </p:nvCxnSpPr>
        <p:spPr>
          <a:xfrm>
            <a:off x="637611" y="4292834"/>
            <a:ext cx="363772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2" name="文本框 51">
            <a:extLst>
              <a:ext uri="{FF2B5EF4-FFF2-40B4-BE49-F238E27FC236}">
                <a16:creationId xmlns:a16="http://schemas.microsoft.com/office/drawing/2014/main" id="{329D2C41-6420-3B62-D52D-CB62D1DD238E}"/>
              </a:ext>
            </a:extLst>
          </p:cNvPr>
          <p:cNvSpPr txBox="1"/>
          <p:nvPr/>
        </p:nvSpPr>
        <p:spPr>
          <a:xfrm rot="16200000">
            <a:off x="-717707" y="2689209"/>
            <a:ext cx="2181526" cy="369332"/>
          </a:xfrm>
          <a:prstGeom prst="rect">
            <a:avLst/>
          </a:prstGeom>
          <a:noFill/>
        </p:spPr>
        <p:txBody>
          <a:bodyPr wrap="square">
            <a:spAutoFit/>
          </a:bodyPr>
          <a:lstStyle/>
          <a:p>
            <a:r>
              <a:rPr lang="en-US" altLang="zh-CN" dirty="0"/>
              <a:t>Signal Intensity (SI)</a:t>
            </a:r>
          </a:p>
        </p:txBody>
      </p:sp>
      <p:sp>
        <p:nvSpPr>
          <p:cNvPr id="53" name="文本框 52">
            <a:extLst>
              <a:ext uri="{FF2B5EF4-FFF2-40B4-BE49-F238E27FC236}">
                <a16:creationId xmlns:a16="http://schemas.microsoft.com/office/drawing/2014/main" id="{F8162191-D2F7-A891-6FFD-8A9777ED0043}"/>
              </a:ext>
            </a:extLst>
          </p:cNvPr>
          <p:cNvSpPr txBox="1"/>
          <p:nvPr/>
        </p:nvSpPr>
        <p:spPr>
          <a:xfrm>
            <a:off x="3299270" y="4363829"/>
            <a:ext cx="720004" cy="369330"/>
          </a:xfrm>
          <a:prstGeom prst="rect">
            <a:avLst/>
          </a:prstGeom>
          <a:noFill/>
        </p:spPr>
        <p:txBody>
          <a:bodyPr wrap="square">
            <a:spAutoFit/>
          </a:bodyPr>
          <a:lstStyle/>
          <a:p>
            <a:r>
              <a:rPr lang="en-US" altLang="zh-CN" dirty="0"/>
              <a:t>Time</a:t>
            </a:r>
          </a:p>
        </p:txBody>
      </p:sp>
      <mc:AlternateContent xmlns:mc="http://schemas.openxmlformats.org/markup-compatibility/2006">
        <mc:Choice xmlns:a14="http://schemas.microsoft.com/office/drawing/2010/main" Requires="a14">
          <p:sp>
            <p:nvSpPr>
              <p:cNvPr id="54" name="文本框 53">
                <a:extLst>
                  <a:ext uri="{FF2B5EF4-FFF2-40B4-BE49-F238E27FC236}">
                    <a16:creationId xmlns:a16="http://schemas.microsoft.com/office/drawing/2014/main" id="{F88A0955-24B5-4084-3092-C40F3EB61C9A}"/>
                  </a:ext>
                </a:extLst>
              </p:cNvPr>
              <p:cNvSpPr txBox="1"/>
              <p:nvPr/>
            </p:nvSpPr>
            <p:spPr>
              <a:xfrm>
                <a:off x="693988" y="1540111"/>
                <a:ext cx="1623659" cy="4904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𝑺𝑰</m:t>
                      </m:r>
                      <m:r>
                        <a:rPr lang="en-US" altLang="zh-CN" b="1" i="1" smtClean="0">
                          <a:latin typeface="Cambria Math" panose="02040503050406030204" pitchFamily="18" charset="0"/>
                        </a:rPr>
                        <m:t> ∝</m:t>
                      </m:r>
                      <m:r>
                        <a:rPr lang="en-US" altLang="zh-CN" b="1" i="1" smtClean="0">
                          <a:latin typeface="Cambria Math" panose="02040503050406030204" pitchFamily="18" charset="0"/>
                        </a:rPr>
                        <m:t>𝑨</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𝒆</m:t>
                          </m:r>
                        </m:e>
                        <m:sup>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𝒕</m:t>
                              </m:r>
                            </m:num>
                            <m:den>
                              <m:r>
                                <a:rPr lang="en-US" altLang="zh-CN" b="1" i="1" smtClean="0">
                                  <a:latin typeface="Cambria Math" panose="02040503050406030204" pitchFamily="18" charset="0"/>
                                </a:rPr>
                                <m:t>𝑻</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den>
                          </m:f>
                        </m:sup>
                      </m:sSup>
                    </m:oMath>
                  </m:oMathPara>
                </a14:m>
                <a:endParaRPr lang="zh-CN" altLang="en-US" b="1" dirty="0"/>
              </a:p>
            </p:txBody>
          </p:sp>
        </mc:Choice>
        <mc:Fallback>
          <p:sp>
            <p:nvSpPr>
              <p:cNvPr id="54" name="文本框 53">
                <a:extLst>
                  <a:ext uri="{FF2B5EF4-FFF2-40B4-BE49-F238E27FC236}">
                    <a16:creationId xmlns:a16="http://schemas.microsoft.com/office/drawing/2014/main" id="{F88A0955-24B5-4084-3092-C40F3EB61C9A}"/>
                  </a:ext>
                </a:extLst>
              </p:cNvPr>
              <p:cNvSpPr txBox="1">
                <a:spLocks noRot="1" noChangeAspect="1" noMove="1" noResize="1" noEditPoints="1" noAdjustHandles="1" noChangeArrowheads="1" noChangeShapeType="1" noTextEdit="1"/>
              </p:cNvSpPr>
              <p:nvPr/>
            </p:nvSpPr>
            <p:spPr>
              <a:xfrm>
                <a:off x="693988" y="1540111"/>
                <a:ext cx="1623659" cy="490455"/>
              </a:xfrm>
              <a:prstGeom prst="rect">
                <a:avLst/>
              </a:prstGeom>
              <a:blipFill>
                <a:blip r:embed="rId3"/>
                <a:stretch>
                  <a:fillRect/>
                </a:stretch>
              </a:blipFill>
            </p:spPr>
            <p:txBody>
              <a:bodyPr/>
              <a:lstStyle/>
              <a:p>
                <a:r>
                  <a:rPr lang="zh-CN" altLang="en-US">
                    <a:noFill/>
                  </a:rPr>
                  <a:t> </a:t>
                </a:r>
              </a:p>
            </p:txBody>
          </p:sp>
        </mc:Fallback>
      </mc:AlternateContent>
      <p:sp>
        <p:nvSpPr>
          <p:cNvPr id="72" name="文本框 71">
            <a:extLst>
              <a:ext uri="{FF2B5EF4-FFF2-40B4-BE49-F238E27FC236}">
                <a16:creationId xmlns:a16="http://schemas.microsoft.com/office/drawing/2014/main" id="{BE33425A-39C7-F2BB-9DE5-4BF1DC830DE0}"/>
              </a:ext>
            </a:extLst>
          </p:cNvPr>
          <p:cNvSpPr txBox="1"/>
          <p:nvPr/>
        </p:nvSpPr>
        <p:spPr>
          <a:xfrm>
            <a:off x="4762037" y="338640"/>
            <a:ext cx="967470" cy="338554"/>
          </a:xfrm>
          <a:prstGeom prst="rect">
            <a:avLst/>
          </a:prstGeom>
          <a:noFill/>
        </p:spPr>
        <p:txBody>
          <a:bodyPr wrap="square">
            <a:spAutoFit/>
          </a:bodyPr>
          <a:lstStyle/>
          <a:p>
            <a:r>
              <a:rPr lang="en-GB" altLang="zh-CN" sz="1600" dirty="0">
                <a:effectLst/>
                <a:latin typeface="+mj-lt"/>
                <a:ea typeface="等线" panose="02010600030101010101" pitchFamily="2" charset="-122"/>
              </a:rPr>
              <a:t>TE</a:t>
            </a:r>
            <a:endParaRPr lang="zh-CN" altLang="en-US" sz="1600" dirty="0">
              <a:latin typeface="+mj-lt"/>
            </a:endParaRPr>
          </a:p>
        </p:txBody>
      </p:sp>
      <p:sp>
        <p:nvSpPr>
          <p:cNvPr id="73" name="椭圆 72">
            <a:extLst>
              <a:ext uri="{FF2B5EF4-FFF2-40B4-BE49-F238E27FC236}">
                <a16:creationId xmlns:a16="http://schemas.microsoft.com/office/drawing/2014/main" id="{9464ACA0-96A0-9407-99F9-7EF17AA0CE0B}"/>
              </a:ext>
            </a:extLst>
          </p:cNvPr>
          <p:cNvSpPr/>
          <p:nvPr/>
        </p:nvSpPr>
        <p:spPr>
          <a:xfrm>
            <a:off x="1052202" y="2531936"/>
            <a:ext cx="94276" cy="942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9CEEFC61-4ABF-28BC-FF1A-4D6320A5D814}"/>
              </a:ext>
            </a:extLst>
          </p:cNvPr>
          <p:cNvSpPr txBox="1"/>
          <p:nvPr/>
        </p:nvSpPr>
        <p:spPr>
          <a:xfrm rot="2190923">
            <a:off x="832581" y="4513207"/>
            <a:ext cx="969019" cy="338554"/>
          </a:xfrm>
          <a:prstGeom prst="rect">
            <a:avLst/>
          </a:prstGeom>
          <a:noFill/>
        </p:spPr>
        <p:txBody>
          <a:bodyPr wrap="square">
            <a:spAutoFit/>
          </a:bodyPr>
          <a:lstStyle/>
          <a:p>
            <a:r>
              <a:rPr lang="en-GB" altLang="zh-CN" sz="1600" dirty="0">
                <a:effectLst/>
                <a:latin typeface="+mj-lt"/>
                <a:ea typeface="等线" panose="02010600030101010101" pitchFamily="2" charset="-122"/>
              </a:rPr>
              <a:t>TE</a:t>
            </a:r>
            <a:endParaRPr lang="zh-CN" altLang="en-US" sz="1600" dirty="0">
              <a:latin typeface="+mj-lt"/>
            </a:endParaRPr>
          </a:p>
        </p:txBody>
      </p:sp>
      <p:cxnSp>
        <p:nvCxnSpPr>
          <p:cNvPr id="83" name="直接连接符 82">
            <a:extLst>
              <a:ext uri="{FF2B5EF4-FFF2-40B4-BE49-F238E27FC236}">
                <a16:creationId xmlns:a16="http://schemas.microsoft.com/office/drawing/2014/main" id="{C6F385F9-FD16-B6E3-0AF7-FF6E9BF0E9B9}"/>
              </a:ext>
            </a:extLst>
          </p:cNvPr>
          <p:cNvCxnSpPr>
            <a:cxnSpLocks/>
          </p:cNvCxnSpPr>
          <p:nvPr/>
        </p:nvCxnSpPr>
        <p:spPr>
          <a:xfrm>
            <a:off x="4376637" y="1290632"/>
            <a:ext cx="3845241" cy="39600"/>
          </a:xfrm>
          <a:prstGeom prst="line">
            <a:avLst/>
          </a:prstGeom>
        </p:spPr>
        <p:style>
          <a:lnRef idx="2">
            <a:schemeClr val="accent1"/>
          </a:lnRef>
          <a:fillRef idx="0">
            <a:schemeClr val="accent1"/>
          </a:fillRef>
          <a:effectRef idx="1">
            <a:schemeClr val="accent1"/>
          </a:effectRef>
          <a:fontRef idx="minor">
            <a:schemeClr val="tx1"/>
          </a:fontRef>
        </p:style>
      </p:cxnSp>
      <p:sp>
        <p:nvSpPr>
          <p:cNvPr id="86" name="矩形 85">
            <a:extLst>
              <a:ext uri="{FF2B5EF4-FFF2-40B4-BE49-F238E27FC236}">
                <a16:creationId xmlns:a16="http://schemas.microsoft.com/office/drawing/2014/main" id="{B5D4D3E2-50EB-29A3-6081-A5FD53A5F516}"/>
              </a:ext>
            </a:extLst>
          </p:cNvPr>
          <p:cNvSpPr/>
          <p:nvPr/>
        </p:nvSpPr>
        <p:spPr>
          <a:xfrm>
            <a:off x="4577213" y="981610"/>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88" name="直接箭头连接符 87">
            <a:extLst>
              <a:ext uri="{FF2B5EF4-FFF2-40B4-BE49-F238E27FC236}">
                <a16:creationId xmlns:a16="http://schemas.microsoft.com/office/drawing/2014/main" id="{CB929F04-E299-ECAD-5BBC-82D4388953AF}"/>
              </a:ext>
            </a:extLst>
          </p:cNvPr>
          <p:cNvCxnSpPr/>
          <p:nvPr/>
        </p:nvCxnSpPr>
        <p:spPr>
          <a:xfrm>
            <a:off x="5251361" y="940493"/>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矩形 91">
            <a:extLst>
              <a:ext uri="{FF2B5EF4-FFF2-40B4-BE49-F238E27FC236}">
                <a16:creationId xmlns:a16="http://schemas.microsoft.com/office/drawing/2014/main" id="{82DEE265-268B-82A6-7D9F-9F3BC7254B6C}"/>
              </a:ext>
            </a:extLst>
          </p:cNvPr>
          <p:cNvSpPr/>
          <p:nvPr/>
        </p:nvSpPr>
        <p:spPr>
          <a:xfrm>
            <a:off x="7171635" y="977512"/>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3" name="文本框 92">
            <a:extLst>
              <a:ext uri="{FF2B5EF4-FFF2-40B4-BE49-F238E27FC236}">
                <a16:creationId xmlns:a16="http://schemas.microsoft.com/office/drawing/2014/main" id="{DC525D5B-404B-63FB-657E-1D990048EDB3}"/>
              </a:ext>
            </a:extLst>
          </p:cNvPr>
          <p:cNvSpPr txBox="1"/>
          <p:nvPr/>
        </p:nvSpPr>
        <p:spPr>
          <a:xfrm>
            <a:off x="7321929" y="964547"/>
            <a:ext cx="1217983" cy="338554"/>
          </a:xfrm>
          <a:prstGeom prst="rect">
            <a:avLst/>
          </a:prstGeom>
          <a:noFill/>
        </p:spPr>
        <p:txBody>
          <a:bodyPr wrap="square">
            <a:spAutoFit/>
          </a:bodyPr>
          <a:lstStyle/>
          <a:p>
            <a:r>
              <a:rPr lang="en-GB" altLang="zh-CN" sz="1600" dirty="0">
                <a:latin typeface="+mj-lt"/>
                <a:ea typeface="等线" panose="02010600030101010101" pitchFamily="2" charset="-122"/>
              </a:rPr>
              <a:t>r</a:t>
            </a:r>
            <a:r>
              <a:rPr lang="en-GB" altLang="zh-CN" sz="1600" dirty="0">
                <a:effectLst/>
                <a:latin typeface="+mj-lt"/>
                <a:ea typeface="等线" panose="02010600030101010101" pitchFamily="2" charset="-122"/>
              </a:rPr>
              <a:t>epeat…</a:t>
            </a:r>
            <a:endParaRPr lang="zh-CN" altLang="en-US" sz="1600" dirty="0">
              <a:latin typeface="+mj-lt"/>
            </a:endParaRPr>
          </a:p>
        </p:txBody>
      </p:sp>
      <p:pic>
        <p:nvPicPr>
          <p:cNvPr id="99" name="图片 98" descr="图片包含 图标&#10;&#10;描述已自动生成">
            <a:extLst>
              <a:ext uri="{FF2B5EF4-FFF2-40B4-BE49-F238E27FC236}">
                <a16:creationId xmlns:a16="http://schemas.microsoft.com/office/drawing/2014/main" id="{0981169C-8B62-729E-F464-0AFB33B11489}"/>
              </a:ext>
            </a:extLst>
          </p:cNvPr>
          <p:cNvPicPr>
            <a:picLocks noChangeAspect="1"/>
          </p:cNvPicPr>
          <p:nvPr/>
        </p:nvPicPr>
        <p:blipFill rotWithShape="1">
          <a:blip r:embed="rId4"/>
          <a:srcRect l="14086" t="13104" r="11692" b="13129"/>
          <a:stretch/>
        </p:blipFill>
        <p:spPr>
          <a:xfrm>
            <a:off x="4646775" y="2943731"/>
            <a:ext cx="1449443" cy="1440565"/>
          </a:xfrm>
          <a:prstGeom prst="rect">
            <a:avLst/>
          </a:prstGeom>
          <a:ln w="19050">
            <a:solidFill>
              <a:srgbClr val="FF0000"/>
            </a:solidFill>
          </a:ln>
        </p:spPr>
      </p:pic>
      <p:pic>
        <p:nvPicPr>
          <p:cNvPr id="4" name="图片 3" descr="夜空下的树&#10;&#10;低可信度描述已自动生成">
            <a:extLst>
              <a:ext uri="{FF2B5EF4-FFF2-40B4-BE49-F238E27FC236}">
                <a16:creationId xmlns:a16="http://schemas.microsoft.com/office/drawing/2014/main" id="{AB7BE92A-609F-9B5C-D173-47A97432CB37}"/>
              </a:ext>
            </a:extLst>
          </p:cNvPr>
          <p:cNvPicPr>
            <a:picLocks noChangeAspect="1"/>
          </p:cNvPicPr>
          <p:nvPr/>
        </p:nvPicPr>
        <p:blipFill>
          <a:blip r:embed="rId5"/>
          <a:stretch>
            <a:fillRect/>
          </a:stretch>
        </p:blipFill>
        <p:spPr>
          <a:xfrm>
            <a:off x="4604329" y="1398184"/>
            <a:ext cx="1469309" cy="1474435"/>
          </a:xfrm>
          <a:prstGeom prst="rect">
            <a:avLst/>
          </a:prstGeom>
          <a:ln w="19050">
            <a:solidFill>
              <a:srgbClr val="FF0000"/>
            </a:solidFill>
          </a:ln>
        </p:spPr>
      </p:pic>
      <mc:AlternateContent xmlns:mc="http://schemas.openxmlformats.org/markup-compatibility/2006">
        <mc:Choice xmlns:a14="http://schemas.microsoft.com/office/drawing/2010/main" Requires="a14">
          <p:sp>
            <p:nvSpPr>
              <p:cNvPr id="8" name="箭头: 右 7">
                <a:extLst>
                  <a:ext uri="{FF2B5EF4-FFF2-40B4-BE49-F238E27FC236}">
                    <a16:creationId xmlns:a16="http://schemas.microsoft.com/office/drawing/2014/main" id="{743B7A14-024A-592E-02C0-F372B9803A71}"/>
                  </a:ext>
                </a:extLst>
              </p:cNvPr>
              <p:cNvSpPr/>
              <p:nvPr/>
            </p:nvSpPr>
            <p:spPr>
              <a:xfrm rot="5400000">
                <a:off x="5002516" y="2385152"/>
                <a:ext cx="584776" cy="1077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sSup>
                        <m:sSupPr>
                          <m:ctrlPr>
                            <a:rPr lang="en-US" altLang="zh-CN" sz="1600" b="1" i="1">
                              <a:latin typeface="Cambria Math" panose="02040503050406030204" pitchFamily="18" charset="0"/>
                            </a:rPr>
                          </m:ctrlPr>
                        </m:sSupPr>
                        <m:e>
                          <m:r>
                            <a:rPr lang="en-US" altLang="zh-CN" sz="1600" b="1" i="1">
                              <a:latin typeface="Cambria Math" panose="02040503050406030204" pitchFamily="18" charset="0"/>
                            </a:rPr>
                            <m:t>𝑭</m:t>
                          </m:r>
                        </m:e>
                        <m:sup>
                          <m:r>
                            <a:rPr lang="en-US" altLang="zh-CN" sz="1600" b="1" i="1">
                              <a:latin typeface="Cambria Math" panose="02040503050406030204" pitchFamily="18" charset="0"/>
                            </a:rPr>
                            <m:t>−</m:t>
                          </m:r>
                          <m:r>
                            <a:rPr lang="en-US" altLang="zh-CN" sz="1600" b="1" i="1">
                              <a:latin typeface="Cambria Math" panose="02040503050406030204" pitchFamily="18" charset="0"/>
                            </a:rPr>
                            <m:t>𝟏</m:t>
                          </m:r>
                        </m:sup>
                      </m:sSup>
                    </m:oMath>
                  </m:oMathPara>
                </a14:m>
                <a:endParaRPr lang="zh-CN" altLang="en-US" sz="1100" b="1" dirty="0"/>
              </a:p>
            </p:txBody>
          </p:sp>
        </mc:Choice>
        <mc:Fallback>
          <p:sp>
            <p:nvSpPr>
              <p:cNvPr id="8" name="箭头: 右 7">
                <a:extLst>
                  <a:ext uri="{FF2B5EF4-FFF2-40B4-BE49-F238E27FC236}">
                    <a16:creationId xmlns:a16="http://schemas.microsoft.com/office/drawing/2014/main" id="{743B7A14-024A-592E-02C0-F372B9803A71}"/>
                  </a:ext>
                </a:extLst>
              </p:cNvPr>
              <p:cNvSpPr>
                <a:spLocks noRot="1" noChangeAspect="1" noMove="1" noResize="1" noEditPoints="1" noAdjustHandles="1" noChangeArrowheads="1" noChangeShapeType="1" noTextEdit="1"/>
              </p:cNvSpPr>
              <p:nvPr/>
            </p:nvSpPr>
            <p:spPr>
              <a:xfrm rot="5400000">
                <a:off x="5002516" y="2385152"/>
                <a:ext cx="584776" cy="1077625"/>
              </a:xfrm>
              <a:prstGeom prst="rightArrow">
                <a:avLst/>
              </a:prstGeom>
              <a:blipFill>
                <a:blip r:embed="rId6"/>
                <a:stretch>
                  <a:fillRect/>
                </a:stretch>
              </a:blipFill>
            </p:spPr>
            <p:txBody>
              <a:bodyPr/>
              <a:lstStyle/>
              <a:p>
                <a:r>
                  <a:rPr lang="zh-CN" altLang="en-US">
                    <a:noFill/>
                  </a:rPr>
                  <a:t> </a:t>
                </a:r>
              </a:p>
            </p:txBody>
          </p:sp>
        </mc:Fallback>
      </mc:AlternateContent>
      <p:sp>
        <p:nvSpPr>
          <p:cNvPr id="9" name="右大括号 8">
            <a:extLst>
              <a:ext uri="{FF2B5EF4-FFF2-40B4-BE49-F238E27FC236}">
                <a16:creationId xmlns:a16="http://schemas.microsoft.com/office/drawing/2014/main" id="{05B9457D-22B7-587B-BE80-3B4DABC23416}"/>
              </a:ext>
            </a:extLst>
          </p:cNvPr>
          <p:cNvSpPr/>
          <p:nvPr/>
        </p:nvSpPr>
        <p:spPr>
          <a:xfrm rot="16200000">
            <a:off x="4817530" y="465739"/>
            <a:ext cx="261913" cy="647034"/>
          </a:xfrm>
          <a:prstGeom prst="righ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0" name="右大括号 9">
            <a:extLst>
              <a:ext uri="{FF2B5EF4-FFF2-40B4-BE49-F238E27FC236}">
                <a16:creationId xmlns:a16="http://schemas.microsoft.com/office/drawing/2014/main" id="{7C38E126-5F63-0BD1-AC81-0BC64EFE50A7}"/>
              </a:ext>
            </a:extLst>
          </p:cNvPr>
          <p:cNvSpPr/>
          <p:nvPr/>
        </p:nvSpPr>
        <p:spPr>
          <a:xfrm rot="16200000">
            <a:off x="5830702" y="-642563"/>
            <a:ext cx="255232" cy="266669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AD8EE6D0-FBF3-87FE-804B-64B0829D6C8D}"/>
              </a:ext>
            </a:extLst>
          </p:cNvPr>
          <p:cNvSpPr txBox="1"/>
          <p:nvPr/>
        </p:nvSpPr>
        <p:spPr>
          <a:xfrm>
            <a:off x="5729507" y="271802"/>
            <a:ext cx="967470" cy="338554"/>
          </a:xfrm>
          <a:prstGeom prst="rect">
            <a:avLst/>
          </a:prstGeom>
          <a:noFill/>
        </p:spPr>
        <p:txBody>
          <a:bodyPr wrap="square">
            <a:spAutoFit/>
          </a:bodyPr>
          <a:lstStyle/>
          <a:p>
            <a:r>
              <a:rPr lang="en-GB" altLang="zh-CN" sz="1600" dirty="0">
                <a:effectLst/>
                <a:latin typeface="+mj-lt"/>
                <a:ea typeface="等线" panose="02010600030101010101" pitchFamily="2" charset="-122"/>
              </a:rPr>
              <a:t>T</a:t>
            </a:r>
            <a:r>
              <a:rPr lang="en-US" altLang="zh-CN" sz="1600" dirty="0">
                <a:effectLst/>
                <a:latin typeface="+mj-lt"/>
                <a:ea typeface="等线" panose="02010600030101010101" pitchFamily="2" charset="-122"/>
              </a:rPr>
              <a:t>R</a:t>
            </a:r>
            <a:endParaRPr lang="zh-CN" altLang="en-US" sz="1600" dirty="0">
              <a:latin typeface="+mj-lt"/>
            </a:endParaRPr>
          </a:p>
        </p:txBody>
      </p:sp>
      <p:sp>
        <p:nvSpPr>
          <p:cNvPr id="12" name="文本框 11">
            <a:extLst>
              <a:ext uri="{FF2B5EF4-FFF2-40B4-BE49-F238E27FC236}">
                <a16:creationId xmlns:a16="http://schemas.microsoft.com/office/drawing/2014/main" id="{80273AE3-E881-042D-0B01-28E862F27C40}"/>
              </a:ext>
            </a:extLst>
          </p:cNvPr>
          <p:cNvSpPr txBox="1"/>
          <p:nvPr/>
        </p:nvSpPr>
        <p:spPr>
          <a:xfrm>
            <a:off x="6406259" y="3421270"/>
            <a:ext cx="1621353" cy="338554"/>
          </a:xfrm>
          <a:prstGeom prst="rect">
            <a:avLst/>
          </a:prstGeom>
          <a:noFill/>
        </p:spPr>
        <p:txBody>
          <a:bodyPr wrap="square">
            <a:spAutoFit/>
          </a:bodyPr>
          <a:lstStyle/>
          <a:p>
            <a:r>
              <a:rPr lang="en-GB" altLang="zh-CN" sz="1600" dirty="0">
                <a:latin typeface="+mj-lt"/>
                <a:ea typeface="等线" panose="02010600030101010101" pitchFamily="2" charset="-122"/>
              </a:rPr>
              <a:t>image-space</a:t>
            </a:r>
            <a:endParaRPr lang="zh-CN" altLang="en-US" sz="1600" dirty="0">
              <a:latin typeface="+mj-lt"/>
            </a:endParaRPr>
          </a:p>
        </p:txBody>
      </p:sp>
      <p:sp>
        <p:nvSpPr>
          <p:cNvPr id="16" name="文本框 15">
            <a:extLst>
              <a:ext uri="{FF2B5EF4-FFF2-40B4-BE49-F238E27FC236}">
                <a16:creationId xmlns:a16="http://schemas.microsoft.com/office/drawing/2014/main" id="{5EB20C2D-FE6D-EC40-7247-2B122F4335B1}"/>
              </a:ext>
            </a:extLst>
          </p:cNvPr>
          <p:cNvSpPr txBox="1"/>
          <p:nvPr/>
        </p:nvSpPr>
        <p:spPr>
          <a:xfrm>
            <a:off x="6406260" y="2069606"/>
            <a:ext cx="967470" cy="338554"/>
          </a:xfrm>
          <a:prstGeom prst="rect">
            <a:avLst/>
          </a:prstGeom>
          <a:noFill/>
        </p:spPr>
        <p:txBody>
          <a:bodyPr wrap="square">
            <a:spAutoFit/>
          </a:bodyPr>
          <a:lstStyle/>
          <a:p>
            <a:r>
              <a:rPr lang="en-GB" altLang="zh-CN" sz="1600" dirty="0">
                <a:latin typeface="+mj-lt"/>
                <a:ea typeface="等线" panose="02010600030101010101" pitchFamily="2" charset="-122"/>
              </a:rPr>
              <a:t>k-space</a:t>
            </a:r>
            <a:endParaRPr lang="zh-CN" altLang="en-US" sz="1600" dirty="0">
              <a:latin typeface="+mj-lt"/>
            </a:endParaRPr>
          </a:p>
        </p:txBody>
      </p:sp>
    </p:spTree>
    <p:extLst>
      <p:ext uri="{BB962C8B-B14F-4D97-AF65-F5344CB8AC3E}">
        <p14:creationId xmlns:p14="http://schemas.microsoft.com/office/powerpoint/2010/main" val="3334240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夜空下的树&#10;&#10;低可信度描述已自动生成">
            <a:extLst>
              <a:ext uri="{FF2B5EF4-FFF2-40B4-BE49-F238E27FC236}">
                <a16:creationId xmlns:a16="http://schemas.microsoft.com/office/drawing/2014/main" id="{45ED0C74-C750-8963-A3EC-A64023BFD389}"/>
              </a:ext>
            </a:extLst>
          </p:cNvPr>
          <p:cNvPicPr>
            <a:picLocks noChangeAspect="1"/>
          </p:cNvPicPr>
          <p:nvPr/>
        </p:nvPicPr>
        <p:blipFill>
          <a:blip r:embed="rId3"/>
          <a:stretch>
            <a:fillRect/>
          </a:stretch>
        </p:blipFill>
        <p:spPr>
          <a:xfrm>
            <a:off x="7191895" y="1824984"/>
            <a:ext cx="1469309" cy="1474435"/>
          </a:xfrm>
          <a:prstGeom prst="rect">
            <a:avLst/>
          </a:prstGeom>
          <a:ln w="19050">
            <a:solidFill>
              <a:schemeClr val="bg1"/>
            </a:solidFill>
          </a:ln>
        </p:spPr>
      </p:pic>
      <p:pic>
        <p:nvPicPr>
          <p:cNvPr id="6" name="图片 5" descr="夜空下的树&#10;&#10;低可信度描述已自动生成">
            <a:extLst>
              <a:ext uri="{FF2B5EF4-FFF2-40B4-BE49-F238E27FC236}">
                <a16:creationId xmlns:a16="http://schemas.microsoft.com/office/drawing/2014/main" id="{F06BC870-482B-C35C-F655-07A31820812A}"/>
              </a:ext>
            </a:extLst>
          </p:cNvPr>
          <p:cNvPicPr>
            <a:picLocks noChangeAspect="1"/>
          </p:cNvPicPr>
          <p:nvPr/>
        </p:nvPicPr>
        <p:blipFill>
          <a:blip r:embed="rId3"/>
          <a:stretch>
            <a:fillRect/>
          </a:stretch>
        </p:blipFill>
        <p:spPr>
          <a:xfrm>
            <a:off x="6410280" y="1651385"/>
            <a:ext cx="1469309" cy="1474435"/>
          </a:xfrm>
          <a:prstGeom prst="rect">
            <a:avLst/>
          </a:prstGeom>
          <a:ln w="19050">
            <a:solidFill>
              <a:schemeClr val="bg1"/>
            </a:solidFill>
          </a:ln>
        </p:spPr>
      </p:pic>
      <p:pic>
        <p:nvPicPr>
          <p:cNvPr id="5" name="图片 4" descr="夜空下的树&#10;&#10;低可信度描述已自动生成">
            <a:extLst>
              <a:ext uri="{FF2B5EF4-FFF2-40B4-BE49-F238E27FC236}">
                <a16:creationId xmlns:a16="http://schemas.microsoft.com/office/drawing/2014/main" id="{E2FC3FED-8287-F80E-F67F-8AC1F051EC07}"/>
              </a:ext>
            </a:extLst>
          </p:cNvPr>
          <p:cNvPicPr>
            <a:picLocks noChangeAspect="1"/>
          </p:cNvPicPr>
          <p:nvPr/>
        </p:nvPicPr>
        <p:blipFill>
          <a:blip r:embed="rId3"/>
          <a:stretch>
            <a:fillRect/>
          </a:stretch>
        </p:blipFill>
        <p:spPr>
          <a:xfrm>
            <a:off x="5545590" y="1469296"/>
            <a:ext cx="1469309" cy="1474435"/>
          </a:xfrm>
          <a:prstGeom prst="rect">
            <a:avLst/>
          </a:prstGeom>
          <a:ln w="19050">
            <a:solidFill>
              <a:schemeClr val="accent1"/>
            </a:solidFill>
          </a:ln>
        </p:spPr>
      </p:pic>
      <p:pic>
        <p:nvPicPr>
          <p:cNvPr id="107" name="图片 106" descr="形状&#10;&#10;中度可信度描述已自动生成">
            <a:extLst>
              <a:ext uri="{FF2B5EF4-FFF2-40B4-BE49-F238E27FC236}">
                <a16:creationId xmlns:a16="http://schemas.microsoft.com/office/drawing/2014/main" id="{1EF87CB3-0181-FB15-73A3-719BCCB687CD}"/>
              </a:ext>
            </a:extLst>
          </p:cNvPr>
          <p:cNvPicPr>
            <a:picLocks noChangeAspect="1"/>
          </p:cNvPicPr>
          <p:nvPr/>
        </p:nvPicPr>
        <p:blipFill rotWithShape="1">
          <a:blip r:embed="rId4"/>
          <a:srcRect l="14202" t="13050" r="13200" b="12590"/>
          <a:stretch/>
        </p:blipFill>
        <p:spPr>
          <a:xfrm>
            <a:off x="7214081" y="3428537"/>
            <a:ext cx="1417708" cy="1452137"/>
          </a:xfrm>
          <a:prstGeom prst="rect">
            <a:avLst/>
          </a:prstGeom>
        </p:spPr>
      </p:pic>
      <p:pic>
        <p:nvPicPr>
          <p:cNvPr id="103" name="图片 102" descr="图片包含 形状&#10;&#10;描述已自动生成">
            <a:extLst>
              <a:ext uri="{FF2B5EF4-FFF2-40B4-BE49-F238E27FC236}">
                <a16:creationId xmlns:a16="http://schemas.microsoft.com/office/drawing/2014/main" id="{FF839C4D-43CF-0A85-C624-FF6F50091B4C}"/>
              </a:ext>
            </a:extLst>
          </p:cNvPr>
          <p:cNvPicPr>
            <a:picLocks noChangeAspect="1"/>
          </p:cNvPicPr>
          <p:nvPr/>
        </p:nvPicPr>
        <p:blipFill rotWithShape="1">
          <a:blip r:embed="rId5"/>
          <a:srcRect l="14036" t="13051" r="11415" b="13181"/>
          <a:stretch/>
        </p:blipFill>
        <p:spPr>
          <a:xfrm>
            <a:off x="6390905" y="3254449"/>
            <a:ext cx="1455809" cy="1440565"/>
          </a:xfrm>
          <a:prstGeom prst="rect">
            <a:avLst/>
          </a:prstGeom>
          <a:ln w="19050">
            <a:solidFill>
              <a:schemeClr val="bg1"/>
            </a:solidFill>
          </a:ln>
        </p:spPr>
      </p:pic>
      <p:pic>
        <p:nvPicPr>
          <p:cNvPr id="101" name="图片 100" descr="图片包含 图标&#10;&#10;描述已自动生成">
            <a:extLst>
              <a:ext uri="{FF2B5EF4-FFF2-40B4-BE49-F238E27FC236}">
                <a16:creationId xmlns:a16="http://schemas.microsoft.com/office/drawing/2014/main" id="{33BD7CA7-DD73-0589-9B1C-CC454FEEFE55}"/>
              </a:ext>
            </a:extLst>
          </p:cNvPr>
          <p:cNvPicPr>
            <a:picLocks noChangeAspect="1"/>
          </p:cNvPicPr>
          <p:nvPr/>
        </p:nvPicPr>
        <p:blipFill rotWithShape="1">
          <a:blip r:embed="rId6"/>
          <a:srcRect l="14636" t="11812" r="11692" b="12685"/>
          <a:stretch/>
        </p:blipFill>
        <p:spPr>
          <a:xfrm>
            <a:off x="5524445" y="3080850"/>
            <a:ext cx="1438684" cy="1474435"/>
          </a:xfrm>
          <a:prstGeom prst="rect">
            <a:avLst/>
          </a:prstGeom>
          <a:ln w="19050">
            <a:solidFill>
              <a:srgbClr val="0085CA"/>
            </a:solidFill>
          </a:ln>
        </p:spPr>
      </p:pic>
      <p:sp>
        <p:nvSpPr>
          <p:cNvPr id="2" name="文本占位符 1">
            <a:extLst>
              <a:ext uri="{FF2B5EF4-FFF2-40B4-BE49-F238E27FC236}">
                <a16:creationId xmlns:a16="http://schemas.microsoft.com/office/drawing/2014/main" id="{978E1FAF-3C9A-3C26-6E1B-3360AEDAAFA7}"/>
              </a:ext>
            </a:extLst>
          </p:cNvPr>
          <p:cNvSpPr>
            <a:spLocks noGrp="1"/>
          </p:cNvSpPr>
          <p:nvPr>
            <p:ph type="body" sz="quarter" idx="10"/>
          </p:nvPr>
        </p:nvSpPr>
        <p:spPr/>
        <p:txBody>
          <a:bodyPr/>
          <a:lstStyle/>
          <a:p>
            <a:r>
              <a:rPr lang="en-US" altLang="zh-CN" dirty="0"/>
              <a:t>Background introduction</a:t>
            </a:r>
            <a:endParaRPr lang="zh-CN" altLang="en-US" dirty="0"/>
          </a:p>
        </p:txBody>
      </p:sp>
      <p:sp>
        <p:nvSpPr>
          <p:cNvPr id="15" name="文本框 14">
            <a:extLst>
              <a:ext uri="{FF2B5EF4-FFF2-40B4-BE49-F238E27FC236}">
                <a16:creationId xmlns:a16="http://schemas.microsoft.com/office/drawing/2014/main" id="{AA1D1C23-5340-1213-1D15-428B05CF72FE}"/>
              </a:ext>
            </a:extLst>
          </p:cNvPr>
          <p:cNvSpPr txBox="1"/>
          <p:nvPr/>
        </p:nvSpPr>
        <p:spPr>
          <a:xfrm>
            <a:off x="4604329" y="5102959"/>
            <a:ext cx="4175718"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a:t>Gold-standard T2* mapping technique </a:t>
            </a:r>
          </a:p>
        </p:txBody>
      </p:sp>
      <p:cxnSp>
        <p:nvCxnSpPr>
          <p:cNvPr id="13" name="直接连接符 12">
            <a:extLst>
              <a:ext uri="{FF2B5EF4-FFF2-40B4-BE49-F238E27FC236}">
                <a16:creationId xmlns:a16="http://schemas.microsoft.com/office/drawing/2014/main" id="{7059ACD4-3250-308F-BC4A-1B42865E991D}"/>
              </a:ext>
            </a:extLst>
          </p:cNvPr>
          <p:cNvCxnSpPr>
            <a:cxnSpLocks/>
          </p:cNvCxnSpPr>
          <p:nvPr/>
        </p:nvCxnSpPr>
        <p:spPr>
          <a:xfrm>
            <a:off x="1116387" y="2576517"/>
            <a:ext cx="30091" cy="168950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BE9C0AD-76FB-66BE-5B54-D4BFFA5D8D8E}"/>
              </a:ext>
            </a:extLst>
          </p:cNvPr>
          <p:cNvCxnSpPr>
            <a:cxnSpLocks/>
          </p:cNvCxnSpPr>
          <p:nvPr/>
        </p:nvCxnSpPr>
        <p:spPr>
          <a:xfrm flipH="1" flipV="1">
            <a:off x="658129" y="2612097"/>
            <a:ext cx="428441" cy="1522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EE32057-CF64-8F72-AFAD-CFF8F4D49721}"/>
              </a:ext>
            </a:extLst>
          </p:cNvPr>
          <p:cNvCxnSpPr>
            <a:cxnSpLocks/>
          </p:cNvCxnSpPr>
          <p:nvPr/>
        </p:nvCxnSpPr>
        <p:spPr>
          <a:xfrm flipH="1">
            <a:off x="672453" y="3078737"/>
            <a:ext cx="824259" cy="0"/>
          </a:xfrm>
          <a:prstGeom prst="line">
            <a:avLst/>
          </a:prstGeom>
          <a:ln w="28575">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F4A19F5-6B09-B0C4-29E6-7AD2CEAECAE4}"/>
              </a:ext>
            </a:extLst>
          </p:cNvPr>
          <p:cNvCxnSpPr>
            <a:cxnSpLocks/>
            <a:stCxn id="74" idx="5"/>
          </p:cNvCxnSpPr>
          <p:nvPr/>
        </p:nvCxnSpPr>
        <p:spPr>
          <a:xfrm>
            <a:off x="1501318" y="3112127"/>
            <a:ext cx="9001" cy="1213559"/>
          </a:xfrm>
          <a:prstGeom prst="line">
            <a:avLst/>
          </a:prstGeom>
          <a:ln w="28575">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E84F88D2-27F8-0B5F-C73B-BC514BA500D4}"/>
              </a:ext>
            </a:extLst>
          </p:cNvPr>
          <p:cNvSpPr txBox="1"/>
          <p:nvPr/>
        </p:nvSpPr>
        <p:spPr>
          <a:xfrm>
            <a:off x="409302" y="1084132"/>
            <a:ext cx="2899955" cy="369332"/>
          </a:xfrm>
          <a:prstGeom prst="rect">
            <a:avLst/>
          </a:prstGeom>
          <a:noFill/>
        </p:spPr>
        <p:txBody>
          <a:bodyPr wrap="square" rtlCol="0">
            <a:spAutoFit/>
          </a:bodyPr>
          <a:lstStyle/>
          <a:p>
            <a:r>
              <a:rPr lang="en-US" altLang="zh-CN" b="1" dirty="0"/>
              <a:t>What is T2*?</a:t>
            </a:r>
          </a:p>
        </p:txBody>
      </p:sp>
      <p:sp>
        <p:nvSpPr>
          <p:cNvPr id="44" name="任意多边形: 形状 43">
            <a:extLst>
              <a:ext uri="{FF2B5EF4-FFF2-40B4-BE49-F238E27FC236}">
                <a16:creationId xmlns:a16="http://schemas.microsoft.com/office/drawing/2014/main" id="{C9961C58-AA5B-7321-864A-2ECC391FD881}"/>
              </a:ext>
            </a:extLst>
          </p:cNvPr>
          <p:cNvSpPr/>
          <p:nvPr/>
        </p:nvSpPr>
        <p:spPr>
          <a:xfrm>
            <a:off x="672453" y="1939301"/>
            <a:ext cx="3325043" cy="2025338"/>
          </a:xfrm>
          <a:custGeom>
            <a:avLst/>
            <a:gdLst>
              <a:gd name="connsiteX0" fmla="*/ 0 w 2912166"/>
              <a:gd name="connsiteY0" fmla="*/ 0 h 1848679"/>
              <a:gd name="connsiteX1" fmla="*/ 278296 w 2912166"/>
              <a:gd name="connsiteY1" fmla="*/ 506896 h 1848679"/>
              <a:gd name="connsiteX2" fmla="*/ 536713 w 2912166"/>
              <a:gd name="connsiteY2" fmla="*/ 904461 h 1848679"/>
              <a:gd name="connsiteX3" fmla="*/ 934279 w 2912166"/>
              <a:gd name="connsiteY3" fmla="*/ 1302026 h 1848679"/>
              <a:gd name="connsiteX4" fmla="*/ 1401418 w 2912166"/>
              <a:gd name="connsiteY4" fmla="*/ 1610139 h 1848679"/>
              <a:gd name="connsiteX5" fmla="*/ 1838739 w 2912166"/>
              <a:gd name="connsiteY5" fmla="*/ 1739348 h 1848679"/>
              <a:gd name="connsiteX6" fmla="*/ 2256183 w 2912166"/>
              <a:gd name="connsiteY6" fmla="*/ 1808922 h 1848679"/>
              <a:gd name="connsiteX7" fmla="*/ 2623931 w 2912166"/>
              <a:gd name="connsiteY7" fmla="*/ 1828800 h 1848679"/>
              <a:gd name="connsiteX8" fmla="*/ 2912166 w 2912166"/>
              <a:gd name="connsiteY8" fmla="*/ 1848679 h 184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2166" h="1848679">
                <a:moveTo>
                  <a:pt x="0" y="0"/>
                </a:moveTo>
                <a:cubicBezTo>
                  <a:pt x="94422" y="178076"/>
                  <a:pt x="188844" y="356153"/>
                  <a:pt x="278296" y="506896"/>
                </a:cubicBezTo>
                <a:cubicBezTo>
                  <a:pt x="367748" y="657640"/>
                  <a:pt x="427383" y="771939"/>
                  <a:pt x="536713" y="904461"/>
                </a:cubicBezTo>
                <a:cubicBezTo>
                  <a:pt x="646043" y="1036983"/>
                  <a:pt x="790162" y="1184413"/>
                  <a:pt x="934279" y="1302026"/>
                </a:cubicBezTo>
                <a:cubicBezTo>
                  <a:pt x="1078396" y="1419639"/>
                  <a:pt x="1250675" y="1537252"/>
                  <a:pt x="1401418" y="1610139"/>
                </a:cubicBezTo>
                <a:cubicBezTo>
                  <a:pt x="1552161" y="1683026"/>
                  <a:pt x="1696278" y="1706217"/>
                  <a:pt x="1838739" y="1739348"/>
                </a:cubicBezTo>
                <a:cubicBezTo>
                  <a:pt x="1981200" y="1772479"/>
                  <a:pt x="2125318" y="1794013"/>
                  <a:pt x="2256183" y="1808922"/>
                </a:cubicBezTo>
                <a:cubicBezTo>
                  <a:pt x="2387048" y="1823831"/>
                  <a:pt x="2623931" y="1828800"/>
                  <a:pt x="2623931" y="1828800"/>
                </a:cubicBezTo>
                <a:lnTo>
                  <a:pt x="2912166" y="1848679"/>
                </a:lnTo>
              </a:path>
            </a:pathLst>
          </a:cu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dirty="0"/>
          </a:p>
        </p:txBody>
      </p:sp>
      <p:cxnSp>
        <p:nvCxnSpPr>
          <p:cNvPr id="46" name="直接箭头连接符 45">
            <a:extLst>
              <a:ext uri="{FF2B5EF4-FFF2-40B4-BE49-F238E27FC236}">
                <a16:creationId xmlns:a16="http://schemas.microsoft.com/office/drawing/2014/main" id="{613FFFAE-1F44-FD5C-5C54-F5D1761DE193}"/>
              </a:ext>
            </a:extLst>
          </p:cNvPr>
          <p:cNvCxnSpPr>
            <a:cxnSpLocks/>
          </p:cNvCxnSpPr>
          <p:nvPr/>
        </p:nvCxnSpPr>
        <p:spPr>
          <a:xfrm flipV="1">
            <a:off x="637611" y="1757029"/>
            <a:ext cx="0" cy="25358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CE9580DF-B4FE-E82B-E833-D0D46F6CD6E4}"/>
              </a:ext>
            </a:extLst>
          </p:cNvPr>
          <p:cNvCxnSpPr>
            <a:cxnSpLocks/>
          </p:cNvCxnSpPr>
          <p:nvPr/>
        </p:nvCxnSpPr>
        <p:spPr>
          <a:xfrm>
            <a:off x="637611" y="4292834"/>
            <a:ext cx="363772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2" name="文本框 51">
            <a:extLst>
              <a:ext uri="{FF2B5EF4-FFF2-40B4-BE49-F238E27FC236}">
                <a16:creationId xmlns:a16="http://schemas.microsoft.com/office/drawing/2014/main" id="{329D2C41-6420-3B62-D52D-CB62D1DD238E}"/>
              </a:ext>
            </a:extLst>
          </p:cNvPr>
          <p:cNvSpPr txBox="1"/>
          <p:nvPr/>
        </p:nvSpPr>
        <p:spPr>
          <a:xfrm rot="16200000">
            <a:off x="-717707" y="2689209"/>
            <a:ext cx="2181526" cy="369332"/>
          </a:xfrm>
          <a:prstGeom prst="rect">
            <a:avLst/>
          </a:prstGeom>
          <a:noFill/>
        </p:spPr>
        <p:txBody>
          <a:bodyPr wrap="square">
            <a:spAutoFit/>
          </a:bodyPr>
          <a:lstStyle/>
          <a:p>
            <a:r>
              <a:rPr lang="en-US" altLang="zh-CN" dirty="0"/>
              <a:t>Signal Intensity (SI)</a:t>
            </a:r>
          </a:p>
        </p:txBody>
      </p:sp>
      <p:sp>
        <p:nvSpPr>
          <p:cNvPr id="53" name="文本框 52">
            <a:extLst>
              <a:ext uri="{FF2B5EF4-FFF2-40B4-BE49-F238E27FC236}">
                <a16:creationId xmlns:a16="http://schemas.microsoft.com/office/drawing/2014/main" id="{F8162191-D2F7-A891-6FFD-8A9777ED0043}"/>
              </a:ext>
            </a:extLst>
          </p:cNvPr>
          <p:cNvSpPr txBox="1"/>
          <p:nvPr/>
        </p:nvSpPr>
        <p:spPr>
          <a:xfrm>
            <a:off x="3299270" y="4363829"/>
            <a:ext cx="720004" cy="369330"/>
          </a:xfrm>
          <a:prstGeom prst="rect">
            <a:avLst/>
          </a:prstGeom>
          <a:noFill/>
        </p:spPr>
        <p:txBody>
          <a:bodyPr wrap="square">
            <a:spAutoFit/>
          </a:bodyPr>
          <a:lstStyle/>
          <a:p>
            <a:r>
              <a:rPr lang="en-US" altLang="zh-CN" dirty="0"/>
              <a:t>Time</a:t>
            </a:r>
          </a:p>
        </p:txBody>
      </p:sp>
      <mc:AlternateContent xmlns:mc="http://schemas.openxmlformats.org/markup-compatibility/2006">
        <mc:Choice xmlns:a14="http://schemas.microsoft.com/office/drawing/2010/main" Requires="a14">
          <p:sp>
            <p:nvSpPr>
              <p:cNvPr id="54" name="文本框 53">
                <a:extLst>
                  <a:ext uri="{FF2B5EF4-FFF2-40B4-BE49-F238E27FC236}">
                    <a16:creationId xmlns:a16="http://schemas.microsoft.com/office/drawing/2014/main" id="{F88A0955-24B5-4084-3092-C40F3EB61C9A}"/>
                  </a:ext>
                </a:extLst>
              </p:cNvPr>
              <p:cNvSpPr txBox="1"/>
              <p:nvPr/>
            </p:nvSpPr>
            <p:spPr>
              <a:xfrm>
                <a:off x="693988" y="1540111"/>
                <a:ext cx="1623659" cy="4904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𝑺𝑰</m:t>
                      </m:r>
                      <m:r>
                        <a:rPr lang="en-US" altLang="zh-CN" b="1" i="1" smtClean="0">
                          <a:latin typeface="Cambria Math" panose="02040503050406030204" pitchFamily="18" charset="0"/>
                        </a:rPr>
                        <m:t> ∝</m:t>
                      </m:r>
                      <m:r>
                        <a:rPr lang="en-US" altLang="zh-CN" b="1" i="1" smtClean="0">
                          <a:latin typeface="Cambria Math" panose="02040503050406030204" pitchFamily="18" charset="0"/>
                        </a:rPr>
                        <m:t>𝑨</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𝒆</m:t>
                          </m:r>
                        </m:e>
                        <m:sup>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𝒕</m:t>
                              </m:r>
                            </m:num>
                            <m:den>
                              <m:r>
                                <a:rPr lang="en-US" altLang="zh-CN" b="1" i="1" smtClean="0">
                                  <a:latin typeface="Cambria Math" panose="02040503050406030204" pitchFamily="18" charset="0"/>
                                </a:rPr>
                                <m:t>𝑻</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den>
                          </m:f>
                        </m:sup>
                      </m:sSup>
                    </m:oMath>
                  </m:oMathPara>
                </a14:m>
                <a:endParaRPr lang="zh-CN" altLang="en-US" b="1" dirty="0"/>
              </a:p>
            </p:txBody>
          </p:sp>
        </mc:Choice>
        <mc:Fallback>
          <p:sp>
            <p:nvSpPr>
              <p:cNvPr id="54" name="文本框 53">
                <a:extLst>
                  <a:ext uri="{FF2B5EF4-FFF2-40B4-BE49-F238E27FC236}">
                    <a16:creationId xmlns:a16="http://schemas.microsoft.com/office/drawing/2014/main" id="{F88A0955-24B5-4084-3092-C40F3EB61C9A}"/>
                  </a:ext>
                </a:extLst>
              </p:cNvPr>
              <p:cNvSpPr txBox="1">
                <a:spLocks noRot="1" noChangeAspect="1" noMove="1" noResize="1" noEditPoints="1" noAdjustHandles="1" noChangeArrowheads="1" noChangeShapeType="1" noTextEdit="1"/>
              </p:cNvSpPr>
              <p:nvPr/>
            </p:nvSpPr>
            <p:spPr>
              <a:xfrm>
                <a:off x="693988" y="1540111"/>
                <a:ext cx="1623659" cy="490455"/>
              </a:xfrm>
              <a:prstGeom prst="rect">
                <a:avLst/>
              </a:prstGeom>
              <a:blipFill>
                <a:blip r:embed="rId7"/>
                <a:stretch>
                  <a:fillRect/>
                </a:stretch>
              </a:blipFill>
            </p:spPr>
            <p:txBody>
              <a:bodyPr/>
              <a:lstStyle/>
              <a:p>
                <a:r>
                  <a:rPr lang="zh-CN" altLang="en-US">
                    <a:noFill/>
                  </a:rPr>
                  <a:t> </a:t>
                </a:r>
              </a:p>
            </p:txBody>
          </p:sp>
        </mc:Fallback>
      </mc:AlternateContent>
      <p:sp>
        <p:nvSpPr>
          <p:cNvPr id="67" name="文本框 66">
            <a:extLst>
              <a:ext uri="{FF2B5EF4-FFF2-40B4-BE49-F238E27FC236}">
                <a16:creationId xmlns:a16="http://schemas.microsoft.com/office/drawing/2014/main" id="{00ECE8FE-E9FF-7F9B-E8DD-E6154ECDEB44}"/>
              </a:ext>
            </a:extLst>
          </p:cNvPr>
          <p:cNvSpPr txBox="1"/>
          <p:nvPr/>
        </p:nvSpPr>
        <p:spPr>
          <a:xfrm>
            <a:off x="4604330" y="5555513"/>
            <a:ext cx="4110284" cy="646331"/>
          </a:xfrm>
          <a:prstGeom prst="rect">
            <a:avLst/>
          </a:prstGeom>
          <a:noFill/>
        </p:spPr>
        <p:txBody>
          <a:bodyPr wrap="square">
            <a:spAutoFit/>
          </a:bodyPr>
          <a:lstStyle/>
          <a:p>
            <a:r>
              <a:rPr lang="en-GB" altLang="zh-CN" sz="1800" dirty="0">
                <a:effectLst/>
                <a:latin typeface="+mj-lt"/>
                <a:ea typeface="等线" panose="02010600030101010101" pitchFamily="2" charset="-122"/>
              </a:rPr>
              <a:t>Multi-echo spoiled gradient recall </a:t>
            </a:r>
          </a:p>
          <a:p>
            <a:r>
              <a:rPr lang="en-GB" altLang="zh-CN" sz="1800" dirty="0">
                <a:effectLst/>
                <a:latin typeface="+mj-lt"/>
                <a:ea typeface="等线" panose="02010600030101010101" pitchFamily="2" charset="-122"/>
              </a:rPr>
              <a:t>(multi-echo SPGR) </a:t>
            </a:r>
            <a:endParaRPr lang="zh-CN" altLang="en-US" dirty="0">
              <a:latin typeface="+mj-lt"/>
            </a:endParaRPr>
          </a:p>
        </p:txBody>
      </p:sp>
      <p:sp>
        <p:nvSpPr>
          <p:cNvPr id="71" name="文本框 70">
            <a:extLst>
              <a:ext uri="{FF2B5EF4-FFF2-40B4-BE49-F238E27FC236}">
                <a16:creationId xmlns:a16="http://schemas.microsoft.com/office/drawing/2014/main" id="{D23BBB3A-7D83-9A61-BE4B-1DBD8899FEF9}"/>
              </a:ext>
            </a:extLst>
          </p:cNvPr>
          <p:cNvSpPr txBox="1"/>
          <p:nvPr/>
        </p:nvSpPr>
        <p:spPr>
          <a:xfrm>
            <a:off x="4594235" y="4434967"/>
            <a:ext cx="967470" cy="338554"/>
          </a:xfrm>
          <a:prstGeom prst="rect">
            <a:avLst/>
          </a:prstGeom>
          <a:noFill/>
        </p:spPr>
        <p:txBody>
          <a:bodyPr wrap="square">
            <a:spAutoFit/>
          </a:bodyPr>
          <a:lstStyle/>
          <a:p>
            <a:r>
              <a:rPr lang="en-GB" altLang="zh-CN" sz="1600" dirty="0">
                <a:effectLst/>
                <a:latin typeface="+mj-lt"/>
                <a:ea typeface="等线" panose="02010600030101010101" pitchFamily="2" charset="-122"/>
              </a:rPr>
              <a:t>TE = a</a:t>
            </a:r>
            <a:endParaRPr lang="zh-CN" altLang="en-US" sz="1600" dirty="0">
              <a:latin typeface="+mj-lt"/>
            </a:endParaRPr>
          </a:p>
        </p:txBody>
      </p:sp>
      <p:sp>
        <p:nvSpPr>
          <p:cNvPr id="72" name="文本框 71">
            <a:extLst>
              <a:ext uri="{FF2B5EF4-FFF2-40B4-BE49-F238E27FC236}">
                <a16:creationId xmlns:a16="http://schemas.microsoft.com/office/drawing/2014/main" id="{BE33425A-39C7-F2BB-9DE5-4BF1DC830DE0}"/>
              </a:ext>
            </a:extLst>
          </p:cNvPr>
          <p:cNvSpPr txBox="1"/>
          <p:nvPr/>
        </p:nvSpPr>
        <p:spPr>
          <a:xfrm>
            <a:off x="5442810" y="4609244"/>
            <a:ext cx="967470" cy="338554"/>
          </a:xfrm>
          <a:prstGeom prst="rect">
            <a:avLst/>
          </a:prstGeom>
          <a:noFill/>
        </p:spPr>
        <p:txBody>
          <a:bodyPr wrap="square">
            <a:spAutoFit/>
          </a:bodyPr>
          <a:lstStyle/>
          <a:p>
            <a:r>
              <a:rPr lang="en-GB" altLang="zh-CN" sz="1600" dirty="0">
                <a:effectLst/>
                <a:latin typeface="+mj-lt"/>
                <a:ea typeface="等线" panose="02010600030101010101" pitchFamily="2" charset="-122"/>
              </a:rPr>
              <a:t>TE = b</a:t>
            </a:r>
            <a:endParaRPr lang="zh-CN" altLang="en-US" sz="1600" dirty="0">
              <a:latin typeface="+mj-lt"/>
            </a:endParaRPr>
          </a:p>
        </p:txBody>
      </p:sp>
      <p:sp>
        <p:nvSpPr>
          <p:cNvPr id="73" name="椭圆 72">
            <a:extLst>
              <a:ext uri="{FF2B5EF4-FFF2-40B4-BE49-F238E27FC236}">
                <a16:creationId xmlns:a16="http://schemas.microsoft.com/office/drawing/2014/main" id="{9464ACA0-96A0-9407-99F9-7EF17AA0CE0B}"/>
              </a:ext>
            </a:extLst>
          </p:cNvPr>
          <p:cNvSpPr/>
          <p:nvPr/>
        </p:nvSpPr>
        <p:spPr>
          <a:xfrm>
            <a:off x="1052202" y="2531936"/>
            <a:ext cx="94276" cy="942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791ED0A8-8C71-E433-1587-558716F99BED}"/>
              </a:ext>
            </a:extLst>
          </p:cNvPr>
          <p:cNvSpPr/>
          <p:nvPr/>
        </p:nvSpPr>
        <p:spPr>
          <a:xfrm>
            <a:off x="1420848" y="3031657"/>
            <a:ext cx="94276" cy="942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D7517E36-B0F6-750C-FE86-4B6648FF1294}"/>
              </a:ext>
            </a:extLst>
          </p:cNvPr>
          <p:cNvSpPr/>
          <p:nvPr/>
        </p:nvSpPr>
        <p:spPr>
          <a:xfrm>
            <a:off x="1923027" y="3444057"/>
            <a:ext cx="94276" cy="942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22CDC0F6-4A54-4389-84AD-51CFAF040E7C}"/>
              </a:ext>
            </a:extLst>
          </p:cNvPr>
          <p:cNvSpPr/>
          <p:nvPr/>
        </p:nvSpPr>
        <p:spPr>
          <a:xfrm>
            <a:off x="2526716" y="3733691"/>
            <a:ext cx="94276" cy="942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9CEEFC61-4ABF-28BC-FF1A-4D6320A5D814}"/>
              </a:ext>
            </a:extLst>
          </p:cNvPr>
          <p:cNvSpPr txBox="1"/>
          <p:nvPr/>
        </p:nvSpPr>
        <p:spPr>
          <a:xfrm rot="2190923">
            <a:off x="832581" y="4513207"/>
            <a:ext cx="969019" cy="338554"/>
          </a:xfrm>
          <a:prstGeom prst="rect">
            <a:avLst/>
          </a:prstGeom>
          <a:noFill/>
        </p:spPr>
        <p:txBody>
          <a:bodyPr wrap="square">
            <a:spAutoFit/>
          </a:bodyPr>
          <a:lstStyle/>
          <a:p>
            <a:r>
              <a:rPr lang="en-GB" altLang="zh-CN" sz="1600" dirty="0">
                <a:effectLst/>
                <a:latin typeface="+mj-lt"/>
                <a:ea typeface="等线" panose="02010600030101010101" pitchFamily="2" charset="-122"/>
              </a:rPr>
              <a:t>TE = a</a:t>
            </a:r>
            <a:endParaRPr lang="zh-CN" altLang="en-US" sz="1600" dirty="0">
              <a:latin typeface="+mj-lt"/>
            </a:endParaRPr>
          </a:p>
        </p:txBody>
      </p:sp>
      <p:sp>
        <p:nvSpPr>
          <p:cNvPr id="81" name="文本框 80">
            <a:extLst>
              <a:ext uri="{FF2B5EF4-FFF2-40B4-BE49-F238E27FC236}">
                <a16:creationId xmlns:a16="http://schemas.microsoft.com/office/drawing/2014/main" id="{2E42A314-2467-A6D8-2066-8D7B28F51758}"/>
              </a:ext>
            </a:extLst>
          </p:cNvPr>
          <p:cNvSpPr txBox="1"/>
          <p:nvPr/>
        </p:nvSpPr>
        <p:spPr>
          <a:xfrm rot="2190923">
            <a:off x="1296940" y="4501051"/>
            <a:ext cx="969020" cy="338554"/>
          </a:xfrm>
          <a:prstGeom prst="rect">
            <a:avLst/>
          </a:prstGeom>
          <a:noFill/>
        </p:spPr>
        <p:txBody>
          <a:bodyPr wrap="square">
            <a:spAutoFit/>
          </a:bodyPr>
          <a:lstStyle/>
          <a:p>
            <a:r>
              <a:rPr lang="en-GB" altLang="zh-CN" sz="1600" dirty="0">
                <a:effectLst/>
                <a:latin typeface="+mj-lt"/>
                <a:ea typeface="等线" panose="02010600030101010101" pitchFamily="2" charset="-122"/>
              </a:rPr>
              <a:t>TE = b</a:t>
            </a:r>
            <a:endParaRPr lang="zh-CN" altLang="en-US" sz="1600" dirty="0">
              <a:latin typeface="+mj-lt"/>
            </a:endParaRPr>
          </a:p>
        </p:txBody>
      </p:sp>
      <p:cxnSp>
        <p:nvCxnSpPr>
          <p:cNvPr id="83" name="直接连接符 82">
            <a:extLst>
              <a:ext uri="{FF2B5EF4-FFF2-40B4-BE49-F238E27FC236}">
                <a16:creationId xmlns:a16="http://schemas.microsoft.com/office/drawing/2014/main" id="{C6F385F9-FD16-B6E3-0AF7-FF6E9BF0E9B9}"/>
              </a:ext>
            </a:extLst>
          </p:cNvPr>
          <p:cNvCxnSpPr>
            <a:cxnSpLocks/>
          </p:cNvCxnSpPr>
          <p:nvPr/>
        </p:nvCxnSpPr>
        <p:spPr>
          <a:xfrm>
            <a:off x="4376637" y="1290632"/>
            <a:ext cx="3845241" cy="39600"/>
          </a:xfrm>
          <a:prstGeom prst="line">
            <a:avLst/>
          </a:prstGeom>
        </p:spPr>
        <p:style>
          <a:lnRef idx="2">
            <a:schemeClr val="accent1"/>
          </a:lnRef>
          <a:fillRef idx="0">
            <a:schemeClr val="accent1"/>
          </a:fillRef>
          <a:effectRef idx="1">
            <a:schemeClr val="accent1"/>
          </a:effectRef>
          <a:fontRef idx="minor">
            <a:schemeClr val="tx1"/>
          </a:fontRef>
        </p:style>
      </p:cxnSp>
      <p:sp>
        <p:nvSpPr>
          <p:cNvPr id="86" name="矩形 85">
            <a:extLst>
              <a:ext uri="{FF2B5EF4-FFF2-40B4-BE49-F238E27FC236}">
                <a16:creationId xmlns:a16="http://schemas.microsoft.com/office/drawing/2014/main" id="{B5D4D3E2-50EB-29A3-6081-A5FD53A5F516}"/>
              </a:ext>
            </a:extLst>
          </p:cNvPr>
          <p:cNvSpPr/>
          <p:nvPr/>
        </p:nvSpPr>
        <p:spPr>
          <a:xfrm>
            <a:off x="4577213" y="981610"/>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88" name="直接箭头连接符 87">
            <a:extLst>
              <a:ext uri="{FF2B5EF4-FFF2-40B4-BE49-F238E27FC236}">
                <a16:creationId xmlns:a16="http://schemas.microsoft.com/office/drawing/2014/main" id="{CB929F04-E299-ECAD-5BBC-82D4388953AF}"/>
              </a:ext>
            </a:extLst>
          </p:cNvPr>
          <p:cNvCxnSpPr/>
          <p:nvPr/>
        </p:nvCxnSpPr>
        <p:spPr>
          <a:xfrm>
            <a:off x="5251361" y="940493"/>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0BB8DFD1-4D0E-EBA9-6507-ED45B2796DF7}"/>
              </a:ext>
            </a:extLst>
          </p:cNvPr>
          <p:cNvCxnSpPr/>
          <p:nvPr/>
        </p:nvCxnSpPr>
        <p:spPr>
          <a:xfrm>
            <a:off x="5811836" y="940493"/>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0ECDDB11-B67F-38A6-9179-73DCB2D1A2A0}"/>
              </a:ext>
            </a:extLst>
          </p:cNvPr>
          <p:cNvCxnSpPr/>
          <p:nvPr/>
        </p:nvCxnSpPr>
        <p:spPr>
          <a:xfrm>
            <a:off x="6316878" y="940493"/>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B027ADFD-C3BC-AC49-57AC-945976E2C860}"/>
              </a:ext>
            </a:extLst>
          </p:cNvPr>
          <p:cNvCxnSpPr/>
          <p:nvPr/>
        </p:nvCxnSpPr>
        <p:spPr>
          <a:xfrm>
            <a:off x="6873810" y="940493"/>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矩形 91">
            <a:extLst>
              <a:ext uri="{FF2B5EF4-FFF2-40B4-BE49-F238E27FC236}">
                <a16:creationId xmlns:a16="http://schemas.microsoft.com/office/drawing/2014/main" id="{82DEE265-268B-82A6-7D9F-9F3BC7254B6C}"/>
              </a:ext>
            </a:extLst>
          </p:cNvPr>
          <p:cNvSpPr/>
          <p:nvPr/>
        </p:nvSpPr>
        <p:spPr>
          <a:xfrm>
            <a:off x="7171635" y="977512"/>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3" name="文本框 92">
            <a:extLst>
              <a:ext uri="{FF2B5EF4-FFF2-40B4-BE49-F238E27FC236}">
                <a16:creationId xmlns:a16="http://schemas.microsoft.com/office/drawing/2014/main" id="{DC525D5B-404B-63FB-657E-1D990048EDB3}"/>
              </a:ext>
            </a:extLst>
          </p:cNvPr>
          <p:cNvSpPr txBox="1"/>
          <p:nvPr/>
        </p:nvSpPr>
        <p:spPr>
          <a:xfrm>
            <a:off x="7321929" y="964547"/>
            <a:ext cx="1217983" cy="338554"/>
          </a:xfrm>
          <a:prstGeom prst="rect">
            <a:avLst/>
          </a:prstGeom>
          <a:noFill/>
        </p:spPr>
        <p:txBody>
          <a:bodyPr wrap="square">
            <a:spAutoFit/>
          </a:bodyPr>
          <a:lstStyle/>
          <a:p>
            <a:r>
              <a:rPr lang="en-GB" altLang="zh-CN" sz="1600" dirty="0">
                <a:latin typeface="+mj-lt"/>
                <a:ea typeface="等线" panose="02010600030101010101" pitchFamily="2" charset="-122"/>
              </a:rPr>
              <a:t>r</a:t>
            </a:r>
            <a:r>
              <a:rPr lang="en-GB" altLang="zh-CN" sz="1600" dirty="0">
                <a:effectLst/>
                <a:latin typeface="+mj-lt"/>
                <a:ea typeface="等线" panose="02010600030101010101" pitchFamily="2" charset="-122"/>
              </a:rPr>
              <a:t>epeat…</a:t>
            </a:r>
            <a:endParaRPr lang="zh-CN" altLang="en-US" sz="1600" dirty="0">
              <a:latin typeface="+mj-lt"/>
            </a:endParaRPr>
          </a:p>
        </p:txBody>
      </p:sp>
      <p:pic>
        <p:nvPicPr>
          <p:cNvPr id="99" name="图片 98" descr="图片包含 图标&#10;&#10;描述已自动生成">
            <a:extLst>
              <a:ext uri="{FF2B5EF4-FFF2-40B4-BE49-F238E27FC236}">
                <a16:creationId xmlns:a16="http://schemas.microsoft.com/office/drawing/2014/main" id="{0981169C-8B62-729E-F464-0AFB33B11489}"/>
              </a:ext>
            </a:extLst>
          </p:cNvPr>
          <p:cNvPicPr>
            <a:picLocks noChangeAspect="1"/>
          </p:cNvPicPr>
          <p:nvPr/>
        </p:nvPicPr>
        <p:blipFill rotWithShape="1">
          <a:blip r:embed="rId8"/>
          <a:srcRect l="14086" t="13104" r="11692" b="13129"/>
          <a:stretch/>
        </p:blipFill>
        <p:spPr>
          <a:xfrm>
            <a:off x="4646775" y="2943731"/>
            <a:ext cx="1449443" cy="1440565"/>
          </a:xfrm>
          <a:prstGeom prst="rect">
            <a:avLst/>
          </a:prstGeom>
          <a:ln w="19050">
            <a:solidFill>
              <a:srgbClr val="FF0000"/>
            </a:solidFill>
          </a:ln>
        </p:spPr>
      </p:pic>
      <p:pic>
        <p:nvPicPr>
          <p:cNvPr id="4" name="图片 3" descr="夜空下的树&#10;&#10;低可信度描述已自动生成">
            <a:extLst>
              <a:ext uri="{FF2B5EF4-FFF2-40B4-BE49-F238E27FC236}">
                <a16:creationId xmlns:a16="http://schemas.microsoft.com/office/drawing/2014/main" id="{AB7BE92A-609F-9B5C-D173-47A97432CB37}"/>
              </a:ext>
            </a:extLst>
          </p:cNvPr>
          <p:cNvPicPr>
            <a:picLocks noChangeAspect="1"/>
          </p:cNvPicPr>
          <p:nvPr/>
        </p:nvPicPr>
        <p:blipFill>
          <a:blip r:embed="rId3"/>
          <a:stretch>
            <a:fillRect/>
          </a:stretch>
        </p:blipFill>
        <p:spPr>
          <a:xfrm>
            <a:off x="4604329" y="1398184"/>
            <a:ext cx="1469309" cy="1474435"/>
          </a:xfrm>
          <a:prstGeom prst="rect">
            <a:avLst/>
          </a:prstGeom>
          <a:ln w="19050">
            <a:solidFill>
              <a:srgbClr val="FF0000"/>
            </a:solidFill>
          </a:ln>
        </p:spPr>
      </p:pic>
      <mc:AlternateContent xmlns:mc="http://schemas.openxmlformats.org/markup-compatibility/2006">
        <mc:Choice xmlns:a14="http://schemas.microsoft.com/office/drawing/2010/main" Requires="a14">
          <p:sp>
            <p:nvSpPr>
              <p:cNvPr id="8" name="箭头: 右 7">
                <a:extLst>
                  <a:ext uri="{FF2B5EF4-FFF2-40B4-BE49-F238E27FC236}">
                    <a16:creationId xmlns:a16="http://schemas.microsoft.com/office/drawing/2014/main" id="{743B7A14-024A-592E-02C0-F372B9803A71}"/>
                  </a:ext>
                </a:extLst>
              </p:cNvPr>
              <p:cNvSpPr/>
              <p:nvPr/>
            </p:nvSpPr>
            <p:spPr>
              <a:xfrm rot="5400000">
                <a:off x="5002516" y="2385152"/>
                <a:ext cx="584776" cy="1077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sSup>
                        <m:sSupPr>
                          <m:ctrlPr>
                            <a:rPr lang="en-US" altLang="zh-CN" sz="1600" b="1" i="1">
                              <a:latin typeface="Cambria Math" panose="02040503050406030204" pitchFamily="18" charset="0"/>
                            </a:rPr>
                          </m:ctrlPr>
                        </m:sSupPr>
                        <m:e>
                          <m:r>
                            <a:rPr lang="en-US" altLang="zh-CN" sz="1600" b="1" i="1">
                              <a:latin typeface="Cambria Math" panose="02040503050406030204" pitchFamily="18" charset="0"/>
                            </a:rPr>
                            <m:t>𝑭</m:t>
                          </m:r>
                        </m:e>
                        <m:sup>
                          <m:r>
                            <a:rPr lang="en-US" altLang="zh-CN" sz="1600" b="1" i="1">
                              <a:latin typeface="Cambria Math" panose="02040503050406030204" pitchFamily="18" charset="0"/>
                            </a:rPr>
                            <m:t>−</m:t>
                          </m:r>
                          <m:r>
                            <a:rPr lang="en-US" altLang="zh-CN" sz="1600" b="1" i="1">
                              <a:latin typeface="Cambria Math" panose="02040503050406030204" pitchFamily="18" charset="0"/>
                            </a:rPr>
                            <m:t>𝟏</m:t>
                          </m:r>
                        </m:sup>
                      </m:sSup>
                    </m:oMath>
                  </m:oMathPara>
                </a14:m>
                <a:endParaRPr lang="zh-CN" altLang="en-US" sz="1100" b="1" dirty="0"/>
              </a:p>
            </p:txBody>
          </p:sp>
        </mc:Choice>
        <mc:Fallback>
          <p:sp>
            <p:nvSpPr>
              <p:cNvPr id="8" name="箭头: 右 7">
                <a:extLst>
                  <a:ext uri="{FF2B5EF4-FFF2-40B4-BE49-F238E27FC236}">
                    <a16:creationId xmlns:a16="http://schemas.microsoft.com/office/drawing/2014/main" id="{743B7A14-024A-592E-02C0-F372B9803A71}"/>
                  </a:ext>
                </a:extLst>
              </p:cNvPr>
              <p:cNvSpPr>
                <a:spLocks noRot="1" noChangeAspect="1" noMove="1" noResize="1" noEditPoints="1" noAdjustHandles="1" noChangeArrowheads="1" noChangeShapeType="1" noTextEdit="1"/>
              </p:cNvSpPr>
              <p:nvPr/>
            </p:nvSpPr>
            <p:spPr>
              <a:xfrm rot="5400000">
                <a:off x="5002516" y="2385152"/>
                <a:ext cx="584776" cy="1077625"/>
              </a:xfrm>
              <a:prstGeom prst="rightArrow">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8855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夜空下的树&#10;&#10;低可信度描述已自动生成">
            <a:extLst>
              <a:ext uri="{FF2B5EF4-FFF2-40B4-BE49-F238E27FC236}">
                <a16:creationId xmlns:a16="http://schemas.microsoft.com/office/drawing/2014/main" id="{45ED0C74-C750-8963-A3EC-A64023BFD389}"/>
              </a:ext>
            </a:extLst>
          </p:cNvPr>
          <p:cNvPicPr>
            <a:picLocks noChangeAspect="1"/>
          </p:cNvPicPr>
          <p:nvPr/>
        </p:nvPicPr>
        <p:blipFill>
          <a:blip r:embed="rId3"/>
          <a:stretch>
            <a:fillRect/>
          </a:stretch>
        </p:blipFill>
        <p:spPr>
          <a:xfrm>
            <a:off x="7191895" y="1824984"/>
            <a:ext cx="1469309" cy="1474435"/>
          </a:xfrm>
          <a:prstGeom prst="rect">
            <a:avLst/>
          </a:prstGeom>
          <a:ln w="19050">
            <a:solidFill>
              <a:schemeClr val="bg1"/>
            </a:solidFill>
          </a:ln>
        </p:spPr>
      </p:pic>
      <p:pic>
        <p:nvPicPr>
          <p:cNvPr id="6" name="图片 5" descr="夜空下的树&#10;&#10;低可信度描述已自动生成">
            <a:extLst>
              <a:ext uri="{FF2B5EF4-FFF2-40B4-BE49-F238E27FC236}">
                <a16:creationId xmlns:a16="http://schemas.microsoft.com/office/drawing/2014/main" id="{F06BC870-482B-C35C-F655-07A31820812A}"/>
              </a:ext>
            </a:extLst>
          </p:cNvPr>
          <p:cNvPicPr>
            <a:picLocks noChangeAspect="1"/>
          </p:cNvPicPr>
          <p:nvPr/>
        </p:nvPicPr>
        <p:blipFill>
          <a:blip r:embed="rId3"/>
          <a:stretch>
            <a:fillRect/>
          </a:stretch>
        </p:blipFill>
        <p:spPr>
          <a:xfrm>
            <a:off x="6410280" y="1651385"/>
            <a:ext cx="1469309" cy="1474435"/>
          </a:xfrm>
          <a:prstGeom prst="rect">
            <a:avLst/>
          </a:prstGeom>
          <a:ln w="19050">
            <a:solidFill>
              <a:schemeClr val="bg1"/>
            </a:solidFill>
          </a:ln>
        </p:spPr>
      </p:pic>
      <p:pic>
        <p:nvPicPr>
          <p:cNvPr id="5" name="图片 4" descr="夜空下的树&#10;&#10;低可信度描述已自动生成">
            <a:extLst>
              <a:ext uri="{FF2B5EF4-FFF2-40B4-BE49-F238E27FC236}">
                <a16:creationId xmlns:a16="http://schemas.microsoft.com/office/drawing/2014/main" id="{E2FC3FED-8287-F80E-F67F-8AC1F051EC07}"/>
              </a:ext>
            </a:extLst>
          </p:cNvPr>
          <p:cNvPicPr>
            <a:picLocks noChangeAspect="1"/>
          </p:cNvPicPr>
          <p:nvPr/>
        </p:nvPicPr>
        <p:blipFill>
          <a:blip r:embed="rId3"/>
          <a:stretch>
            <a:fillRect/>
          </a:stretch>
        </p:blipFill>
        <p:spPr>
          <a:xfrm>
            <a:off x="5545590" y="1469296"/>
            <a:ext cx="1469309" cy="1474435"/>
          </a:xfrm>
          <a:prstGeom prst="rect">
            <a:avLst/>
          </a:prstGeom>
          <a:ln w="19050">
            <a:solidFill>
              <a:schemeClr val="accent1"/>
            </a:solidFill>
          </a:ln>
        </p:spPr>
      </p:pic>
      <p:pic>
        <p:nvPicPr>
          <p:cNvPr id="107" name="图片 106" descr="形状&#10;&#10;中度可信度描述已自动生成">
            <a:extLst>
              <a:ext uri="{FF2B5EF4-FFF2-40B4-BE49-F238E27FC236}">
                <a16:creationId xmlns:a16="http://schemas.microsoft.com/office/drawing/2014/main" id="{1EF87CB3-0181-FB15-73A3-719BCCB687CD}"/>
              </a:ext>
            </a:extLst>
          </p:cNvPr>
          <p:cNvPicPr>
            <a:picLocks noChangeAspect="1"/>
          </p:cNvPicPr>
          <p:nvPr/>
        </p:nvPicPr>
        <p:blipFill rotWithShape="1">
          <a:blip r:embed="rId4"/>
          <a:srcRect l="14202" t="13050" r="13200" b="12590"/>
          <a:stretch/>
        </p:blipFill>
        <p:spPr>
          <a:xfrm>
            <a:off x="7214081" y="3428537"/>
            <a:ext cx="1417708" cy="1452137"/>
          </a:xfrm>
          <a:prstGeom prst="rect">
            <a:avLst/>
          </a:prstGeom>
        </p:spPr>
      </p:pic>
      <p:pic>
        <p:nvPicPr>
          <p:cNvPr id="103" name="图片 102" descr="图片包含 形状&#10;&#10;描述已自动生成">
            <a:extLst>
              <a:ext uri="{FF2B5EF4-FFF2-40B4-BE49-F238E27FC236}">
                <a16:creationId xmlns:a16="http://schemas.microsoft.com/office/drawing/2014/main" id="{FF839C4D-43CF-0A85-C624-FF6F50091B4C}"/>
              </a:ext>
            </a:extLst>
          </p:cNvPr>
          <p:cNvPicPr>
            <a:picLocks noChangeAspect="1"/>
          </p:cNvPicPr>
          <p:nvPr/>
        </p:nvPicPr>
        <p:blipFill rotWithShape="1">
          <a:blip r:embed="rId5"/>
          <a:srcRect l="14036" t="13051" r="11415" b="13181"/>
          <a:stretch/>
        </p:blipFill>
        <p:spPr>
          <a:xfrm>
            <a:off x="6390905" y="3254449"/>
            <a:ext cx="1455809" cy="1440565"/>
          </a:xfrm>
          <a:prstGeom prst="rect">
            <a:avLst/>
          </a:prstGeom>
          <a:ln w="19050">
            <a:solidFill>
              <a:schemeClr val="bg1"/>
            </a:solidFill>
          </a:ln>
        </p:spPr>
      </p:pic>
      <p:pic>
        <p:nvPicPr>
          <p:cNvPr id="101" name="图片 100" descr="图片包含 图标&#10;&#10;描述已自动生成">
            <a:extLst>
              <a:ext uri="{FF2B5EF4-FFF2-40B4-BE49-F238E27FC236}">
                <a16:creationId xmlns:a16="http://schemas.microsoft.com/office/drawing/2014/main" id="{33BD7CA7-DD73-0589-9B1C-CC454FEEFE55}"/>
              </a:ext>
            </a:extLst>
          </p:cNvPr>
          <p:cNvPicPr>
            <a:picLocks noChangeAspect="1"/>
          </p:cNvPicPr>
          <p:nvPr/>
        </p:nvPicPr>
        <p:blipFill rotWithShape="1">
          <a:blip r:embed="rId6"/>
          <a:srcRect l="14636" t="11812" r="11692" b="12685"/>
          <a:stretch/>
        </p:blipFill>
        <p:spPr>
          <a:xfrm>
            <a:off x="5524445" y="3080850"/>
            <a:ext cx="1438684" cy="1474435"/>
          </a:xfrm>
          <a:prstGeom prst="rect">
            <a:avLst/>
          </a:prstGeom>
          <a:ln w="19050">
            <a:solidFill>
              <a:srgbClr val="0085CA"/>
            </a:solidFill>
          </a:ln>
        </p:spPr>
      </p:pic>
      <p:sp>
        <p:nvSpPr>
          <p:cNvPr id="2" name="文本占位符 1">
            <a:extLst>
              <a:ext uri="{FF2B5EF4-FFF2-40B4-BE49-F238E27FC236}">
                <a16:creationId xmlns:a16="http://schemas.microsoft.com/office/drawing/2014/main" id="{978E1FAF-3C9A-3C26-6E1B-3360AEDAAFA7}"/>
              </a:ext>
            </a:extLst>
          </p:cNvPr>
          <p:cNvSpPr>
            <a:spLocks noGrp="1"/>
          </p:cNvSpPr>
          <p:nvPr>
            <p:ph type="body" sz="quarter" idx="10"/>
          </p:nvPr>
        </p:nvSpPr>
        <p:spPr/>
        <p:txBody>
          <a:bodyPr/>
          <a:lstStyle/>
          <a:p>
            <a:r>
              <a:rPr lang="en-US" altLang="zh-CN" dirty="0"/>
              <a:t>Background introduction</a:t>
            </a:r>
            <a:endParaRPr lang="zh-CN" altLang="en-US" dirty="0"/>
          </a:p>
        </p:txBody>
      </p:sp>
      <p:sp>
        <p:nvSpPr>
          <p:cNvPr id="15" name="文本框 14">
            <a:extLst>
              <a:ext uri="{FF2B5EF4-FFF2-40B4-BE49-F238E27FC236}">
                <a16:creationId xmlns:a16="http://schemas.microsoft.com/office/drawing/2014/main" id="{AA1D1C23-5340-1213-1D15-428B05CF72FE}"/>
              </a:ext>
            </a:extLst>
          </p:cNvPr>
          <p:cNvSpPr txBox="1"/>
          <p:nvPr/>
        </p:nvSpPr>
        <p:spPr>
          <a:xfrm>
            <a:off x="4604329" y="5102959"/>
            <a:ext cx="4175718"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a:t>Gold-standard T2* mapping technique </a:t>
            </a:r>
          </a:p>
        </p:txBody>
      </p:sp>
      <p:cxnSp>
        <p:nvCxnSpPr>
          <p:cNvPr id="13" name="直接连接符 12">
            <a:extLst>
              <a:ext uri="{FF2B5EF4-FFF2-40B4-BE49-F238E27FC236}">
                <a16:creationId xmlns:a16="http://schemas.microsoft.com/office/drawing/2014/main" id="{7059ACD4-3250-308F-BC4A-1B42865E991D}"/>
              </a:ext>
            </a:extLst>
          </p:cNvPr>
          <p:cNvCxnSpPr>
            <a:cxnSpLocks/>
          </p:cNvCxnSpPr>
          <p:nvPr/>
        </p:nvCxnSpPr>
        <p:spPr>
          <a:xfrm>
            <a:off x="1116387" y="2576517"/>
            <a:ext cx="30091" cy="168950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BE9C0AD-76FB-66BE-5B54-D4BFFA5D8D8E}"/>
              </a:ext>
            </a:extLst>
          </p:cNvPr>
          <p:cNvCxnSpPr>
            <a:cxnSpLocks/>
          </p:cNvCxnSpPr>
          <p:nvPr/>
        </p:nvCxnSpPr>
        <p:spPr>
          <a:xfrm flipH="1" flipV="1">
            <a:off x="658129" y="2612097"/>
            <a:ext cx="428441" cy="1522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EE32057-CF64-8F72-AFAD-CFF8F4D49721}"/>
              </a:ext>
            </a:extLst>
          </p:cNvPr>
          <p:cNvCxnSpPr>
            <a:cxnSpLocks/>
          </p:cNvCxnSpPr>
          <p:nvPr/>
        </p:nvCxnSpPr>
        <p:spPr>
          <a:xfrm flipH="1">
            <a:off x="672453" y="3078737"/>
            <a:ext cx="824259" cy="0"/>
          </a:xfrm>
          <a:prstGeom prst="line">
            <a:avLst/>
          </a:prstGeom>
          <a:ln w="28575">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F4A19F5-6B09-B0C4-29E6-7AD2CEAECAE4}"/>
              </a:ext>
            </a:extLst>
          </p:cNvPr>
          <p:cNvCxnSpPr>
            <a:cxnSpLocks/>
            <a:stCxn id="74" idx="5"/>
          </p:cNvCxnSpPr>
          <p:nvPr/>
        </p:nvCxnSpPr>
        <p:spPr>
          <a:xfrm>
            <a:off x="1501318" y="3112127"/>
            <a:ext cx="9001" cy="1213559"/>
          </a:xfrm>
          <a:prstGeom prst="line">
            <a:avLst/>
          </a:prstGeom>
          <a:ln w="28575">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E84F88D2-27F8-0B5F-C73B-BC514BA500D4}"/>
              </a:ext>
            </a:extLst>
          </p:cNvPr>
          <p:cNvSpPr txBox="1"/>
          <p:nvPr/>
        </p:nvSpPr>
        <p:spPr>
          <a:xfrm>
            <a:off x="409302" y="1084132"/>
            <a:ext cx="2899955" cy="369332"/>
          </a:xfrm>
          <a:prstGeom prst="rect">
            <a:avLst/>
          </a:prstGeom>
          <a:noFill/>
        </p:spPr>
        <p:txBody>
          <a:bodyPr wrap="square" rtlCol="0">
            <a:spAutoFit/>
          </a:bodyPr>
          <a:lstStyle/>
          <a:p>
            <a:r>
              <a:rPr lang="en-US" altLang="zh-CN" b="1" dirty="0"/>
              <a:t>What is T2*?</a:t>
            </a:r>
          </a:p>
        </p:txBody>
      </p:sp>
      <p:sp>
        <p:nvSpPr>
          <p:cNvPr id="44" name="任意多边形: 形状 43">
            <a:extLst>
              <a:ext uri="{FF2B5EF4-FFF2-40B4-BE49-F238E27FC236}">
                <a16:creationId xmlns:a16="http://schemas.microsoft.com/office/drawing/2014/main" id="{C9961C58-AA5B-7321-864A-2ECC391FD881}"/>
              </a:ext>
            </a:extLst>
          </p:cNvPr>
          <p:cNvSpPr/>
          <p:nvPr/>
        </p:nvSpPr>
        <p:spPr>
          <a:xfrm>
            <a:off x="672453" y="1939301"/>
            <a:ext cx="3325043" cy="2025338"/>
          </a:xfrm>
          <a:custGeom>
            <a:avLst/>
            <a:gdLst>
              <a:gd name="connsiteX0" fmla="*/ 0 w 2912166"/>
              <a:gd name="connsiteY0" fmla="*/ 0 h 1848679"/>
              <a:gd name="connsiteX1" fmla="*/ 278296 w 2912166"/>
              <a:gd name="connsiteY1" fmla="*/ 506896 h 1848679"/>
              <a:gd name="connsiteX2" fmla="*/ 536713 w 2912166"/>
              <a:gd name="connsiteY2" fmla="*/ 904461 h 1848679"/>
              <a:gd name="connsiteX3" fmla="*/ 934279 w 2912166"/>
              <a:gd name="connsiteY3" fmla="*/ 1302026 h 1848679"/>
              <a:gd name="connsiteX4" fmla="*/ 1401418 w 2912166"/>
              <a:gd name="connsiteY4" fmla="*/ 1610139 h 1848679"/>
              <a:gd name="connsiteX5" fmla="*/ 1838739 w 2912166"/>
              <a:gd name="connsiteY5" fmla="*/ 1739348 h 1848679"/>
              <a:gd name="connsiteX6" fmla="*/ 2256183 w 2912166"/>
              <a:gd name="connsiteY6" fmla="*/ 1808922 h 1848679"/>
              <a:gd name="connsiteX7" fmla="*/ 2623931 w 2912166"/>
              <a:gd name="connsiteY7" fmla="*/ 1828800 h 1848679"/>
              <a:gd name="connsiteX8" fmla="*/ 2912166 w 2912166"/>
              <a:gd name="connsiteY8" fmla="*/ 1848679 h 184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2166" h="1848679">
                <a:moveTo>
                  <a:pt x="0" y="0"/>
                </a:moveTo>
                <a:cubicBezTo>
                  <a:pt x="94422" y="178076"/>
                  <a:pt x="188844" y="356153"/>
                  <a:pt x="278296" y="506896"/>
                </a:cubicBezTo>
                <a:cubicBezTo>
                  <a:pt x="367748" y="657640"/>
                  <a:pt x="427383" y="771939"/>
                  <a:pt x="536713" y="904461"/>
                </a:cubicBezTo>
                <a:cubicBezTo>
                  <a:pt x="646043" y="1036983"/>
                  <a:pt x="790162" y="1184413"/>
                  <a:pt x="934279" y="1302026"/>
                </a:cubicBezTo>
                <a:cubicBezTo>
                  <a:pt x="1078396" y="1419639"/>
                  <a:pt x="1250675" y="1537252"/>
                  <a:pt x="1401418" y="1610139"/>
                </a:cubicBezTo>
                <a:cubicBezTo>
                  <a:pt x="1552161" y="1683026"/>
                  <a:pt x="1696278" y="1706217"/>
                  <a:pt x="1838739" y="1739348"/>
                </a:cubicBezTo>
                <a:cubicBezTo>
                  <a:pt x="1981200" y="1772479"/>
                  <a:pt x="2125318" y="1794013"/>
                  <a:pt x="2256183" y="1808922"/>
                </a:cubicBezTo>
                <a:cubicBezTo>
                  <a:pt x="2387048" y="1823831"/>
                  <a:pt x="2623931" y="1828800"/>
                  <a:pt x="2623931" y="1828800"/>
                </a:cubicBezTo>
                <a:lnTo>
                  <a:pt x="2912166" y="1848679"/>
                </a:lnTo>
              </a:path>
            </a:pathLst>
          </a:cu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dirty="0"/>
          </a:p>
        </p:txBody>
      </p:sp>
      <p:cxnSp>
        <p:nvCxnSpPr>
          <p:cNvPr id="46" name="直接箭头连接符 45">
            <a:extLst>
              <a:ext uri="{FF2B5EF4-FFF2-40B4-BE49-F238E27FC236}">
                <a16:creationId xmlns:a16="http://schemas.microsoft.com/office/drawing/2014/main" id="{613FFFAE-1F44-FD5C-5C54-F5D1761DE193}"/>
              </a:ext>
            </a:extLst>
          </p:cNvPr>
          <p:cNvCxnSpPr>
            <a:cxnSpLocks/>
          </p:cNvCxnSpPr>
          <p:nvPr/>
        </p:nvCxnSpPr>
        <p:spPr>
          <a:xfrm flipV="1">
            <a:off x="637611" y="1757029"/>
            <a:ext cx="0" cy="25358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CE9580DF-B4FE-E82B-E833-D0D46F6CD6E4}"/>
              </a:ext>
            </a:extLst>
          </p:cNvPr>
          <p:cNvCxnSpPr>
            <a:cxnSpLocks/>
          </p:cNvCxnSpPr>
          <p:nvPr/>
        </p:nvCxnSpPr>
        <p:spPr>
          <a:xfrm>
            <a:off x="637611" y="4292834"/>
            <a:ext cx="363772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2" name="文本框 51">
            <a:extLst>
              <a:ext uri="{FF2B5EF4-FFF2-40B4-BE49-F238E27FC236}">
                <a16:creationId xmlns:a16="http://schemas.microsoft.com/office/drawing/2014/main" id="{329D2C41-6420-3B62-D52D-CB62D1DD238E}"/>
              </a:ext>
            </a:extLst>
          </p:cNvPr>
          <p:cNvSpPr txBox="1"/>
          <p:nvPr/>
        </p:nvSpPr>
        <p:spPr>
          <a:xfrm rot="16200000">
            <a:off x="-717707" y="2689209"/>
            <a:ext cx="2181526" cy="369332"/>
          </a:xfrm>
          <a:prstGeom prst="rect">
            <a:avLst/>
          </a:prstGeom>
          <a:noFill/>
        </p:spPr>
        <p:txBody>
          <a:bodyPr wrap="square">
            <a:spAutoFit/>
          </a:bodyPr>
          <a:lstStyle/>
          <a:p>
            <a:r>
              <a:rPr lang="en-US" altLang="zh-CN" dirty="0"/>
              <a:t>Signal Intensity (SI)</a:t>
            </a:r>
          </a:p>
        </p:txBody>
      </p:sp>
      <p:sp>
        <p:nvSpPr>
          <p:cNvPr id="53" name="文本框 52">
            <a:extLst>
              <a:ext uri="{FF2B5EF4-FFF2-40B4-BE49-F238E27FC236}">
                <a16:creationId xmlns:a16="http://schemas.microsoft.com/office/drawing/2014/main" id="{F8162191-D2F7-A891-6FFD-8A9777ED0043}"/>
              </a:ext>
            </a:extLst>
          </p:cNvPr>
          <p:cNvSpPr txBox="1"/>
          <p:nvPr/>
        </p:nvSpPr>
        <p:spPr>
          <a:xfrm>
            <a:off x="3299270" y="4363829"/>
            <a:ext cx="720004" cy="369330"/>
          </a:xfrm>
          <a:prstGeom prst="rect">
            <a:avLst/>
          </a:prstGeom>
          <a:noFill/>
        </p:spPr>
        <p:txBody>
          <a:bodyPr wrap="square">
            <a:spAutoFit/>
          </a:bodyPr>
          <a:lstStyle/>
          <a:p>
            <a:r>
              <a:rPr lang="en-US" altLang="zh-CN" dirty="0"/>
              <a:t>Time</a:t>
            </a:r>
          </a:p>
        </p:txBody>
      </p:sp>
      <mc:AlternateContent xmlns:mc="http://schemas.openxmlformats.org/markup-compatibility/2006">
        <mc:Choice xmlns:a14="http://schemas.microsoft.com/office/drawing/2010/main" Requires="a14">
          <p:sp>
            <p:nvSpPr>
              <p:cNvPr id="54" name="文本框 53">
                <a:extLst>
                  <a:ext uri="{FF2B5EF4-FFF2-40B4-BE49-F238E27FC236}">
                    <a16:creationId xmlns:a16="http://schemas.microsoft.com/office/drawing/2014/main" id="{F88A0955-24B5-4084-3092-C40F3EB61C9A}"/>
                  </a:ext>
                </a:extLst>
              </p:cNvPr>
              <p:cNvSpPr txBox="1"/>
              <p:nvPr/>
            </p:nvSpPr>
            <p:spPr>
              <a:xfrm>
                <a:off x="693988" y="1540111"/>
                <a:ext cx="1623659" cy="4904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𝑺𝑰</m:t>
                      </m:r>
                      <m:r>
                        <a:rPr lang="en-US" altLang="zh-CN" b="1" i="1" smtClean="0">
                          <a:latin typeface="Cambria Math" panose="02040503050406030204" pitchFamily="18" charset="0"/>
                        </a:rPr>
                        <m:t> ∝</m:t>
                      </m:r>
                      <m:r>
                        <a:rPr lang="en-US" altLang="zh-CN" b="1" i="1" smtClean="0">
                          <a:latin typeface="Cambria Math" panose="02040503050406030204" pitchFamily="18" charset="0"/>
                        </a:rPr>
                        <m:t>𝑨</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𝒆</m:t>
                          </m:r>
                        </m:e>
                        <m:sup>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𝒕</m:t>
                              </m:r>
                            </m:num>
                            <m:den>
                              <m:r>
                                <a:rPr lang="en-US" altLang="zh-CN" b="1" i="1" smtClean="0">
                                  <a:latin typeface="Cambria Math" panose="02040503050406030204" pitchFamily="18" charset="0"/>
                                </a:rPr>
                                <m:t>𝑻</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den>
                          </m:f>
                        </m:sup>
                      </m:sSup>
                    </m:oMath>
                  </m:oMathPara>
                </a14:m>
                <a:endParaRPr lang="zh-CN" altLang="en-US" b="1" dirty="0"/>
              </a:p>
            </p:txBody>
          </p:sp>
        </mc:Choice>
        <mc:Fallback>
          <p:sp>
            <p:nvSpPr>
              <p:cNvPr id="54" name="文本框 53">
                <a:extLst>
                  <a:ext uri="{FF2B5EF4-FFF2-40B4-BE49-F238E27FC236}">
                    <a16:creationId xmlns:a16="http://schemas.microsoft.com/office/drawing/2014/main" id="{F88A0955-24B5-4084-3092-C40F3EB61C9A}"/>
                  </a:ext>
                </a:extLst>
              </p:cNvPr>
              <p:cNvSpPr txBox="1">
                <a:spLocks noRot="1" noChangeAspect="1" noMove="1" noResize="1" noEditPoints="1" noAdjustHandles="1" noChangeArrowheads="1" noChangeShapeType="1" noTextEdit="1"/>
              </p:cNvSpPr>
              <p:nvPr/>
            </p:nvSpPr>
            <p:spPr>
              <a:xfrm>
                <a:off x="693988" y="1540111"/>
                <a:ext cx="1623659" cy="490455"/>
              </a:xfrm>
              <a:prstGeom prst="rect">
                <a:avLst/>
              </a:prstGeom>
              <a:blipFill>
                <a:blip r:embed="rId7"/>
                <a:stretch>
                  <a:fillRect/>
                </a:stretch>
              </a:blipFill>
            </p:spPr>
            <p:txBody>
              <a:bodyPr/>
              <a:lstStyle/>
              <a:p>
                <a:r>
                  <a:rPr lang="zh-CN" altLang="en-US">
                    <a:noFill/>
                  </a:rPr>
                  <a:t> </a:t>
                </a:r>
              </a:p>
            </p:txBody>
          </p:sp>
        </mc:Fallback>
      </mc:AlternateContent>
      <p:sp>
        <p:nvSpPr>
          <p:cNvPr id="67" name="文本框 66">
            <a:extLst>
              <a:ext uri="{FF2B5EF4-FFF2-40B4-BE49-F238E27FC236}">
                <a16:creationId xmlns:a16="http://schemas.microsoft.com/office/drawing/2014/main" id="{00ECE8FE-E9FF-7F9B-E8DD-E6154ECDEB44}"/>
              </a:ext>
            </a:extLst>
          </p:cNvPr>
          <p:cNvSpPr txBox="1"/>
          <p:nvPr/>
        </p:nvSpPr>
        <p:spPr>
          <a:xfrm>
            <a:off x="4604330" y="5555513"/>
            <a:ext cx="4110284" cy="646331"/>
          </a:xfrm>
          <a:prstGeom prst="rect">
            <a:avLst/>
          </a:prstGeom>
          <a:noFill/>
        </p:spPr>
        <p:txBody>
          <a:bodyPr wrap="square">
            <a:spAutoFit/>
          </a:bodyPr>
          <a:lstStyle/>
          <a:p>
            <a:r>
              <a:rPr lang="en-GB" altLang="zh-CN" sz="1800" dirty="0">
                <a:effectLst/>
                <a:latin typeface="+mj-lt"/>
                <a:ea typeface="等线" panose="02010600030101010101" pitchFamily="2" charset="-122"/>
              </a:rPr>
              <a:t>Multi-echo spoiled gradient recall </a:t>
            </a:r>
          </a:p>
          <a:p>
            <a:r>
              <a:rPr lang="en-GB" altLang="zh-CN" sz="1800" dirty="0">
                <a:effectLst/>
                <a:latin typeface="+mj-lt"/>
                <a:ea typeface="等线" panose="02010600030101010101" pitchFamily="2" charset="-122"/>
              </a:rPr>
              <a:t>(multi-echo SPGR) </a:t>
            </a:r>
            <a:endParaRPr lang="zh-CN" altLang="en-US" dirty="0">
              <a:latin typeface="+mj-lt"/>
            </a:endParaRPr>
          </a:p>
        </p:txBody>
      </p:sp>
      <p:sp>
        <p:nvSpPr>
          <p:cNvPr id="71" name="文本框 70">
            <a:extLst>
              <a:ext uri="{FF2B5EF4-FFF2-40B4-BE49-F238E27FC236}">
                <a16:creationId xmlns:a16="http://schemas.microsoft.com/office/drawing/2014/main" id="{D23BBB3A-7D83-9A61-BE4B-1DBD8899FEF9}"/>
              </a:ext>
            </a:extLst>
          </p:cNvPr>
          <p:cNvSpPr txBox="1"/>
          <p:nvPr/>
        </p:nvSpPr>
        <p:spPr>
          <a:xfrm>
            <a:off x="4594235" y="4434967"/>
            <a:ext cx="967470" cy="338554"/>
          </a:xfrm>
          <a:prstGeom prst="rect">
            <a:avLst/>
          </a:prstGeom>
          <a:noFill/>
        </p:spPr>
        <p:txBody>
          <a:bodyPr wrap="square">
            <a:spAutoFit/>
          </a:bodyPr>
          <a:lstStyle/>
          <a:p>
            <a:r>
              <a:rPr lang="en-GB" altLang="zh-CN" sz="1600" dirty="0">
                <a:effectLst/>
                <a:latin typeface="+mj-lt"/>
                <a:ea typeface="等线" panose="02010600030101010101" pitchFamily="2" charset="-122"/>
              </a:rPr>
              <a:t>TE = a</a:t>
            </a:r>
            <a:endParaRPr lang="zh-CN" altLang="en-US" sz="1600" dirty="0">
              <a:latin typeface="+mj-lt"/>
            </a:endParaRPr>
          </a:p>
        </p:txBody>
      </p:sp>
      <p:sp>
        <p:nvSpPr>
          <p:cNvPr id="72" name="文本框 71">
            <a:extLst>
              <a:ext uri="{FF2B5EF4-FFF2-40B4-BE49-F238E27FC236}">
                <a16:creationId xmlns:a16="http://schemas.microsoft.com/office/drawing/2014/main" id="{BE33425A-39C7-F2BB-9DE5-4BF1DC830DE0}"/>
              </a:ext>
            </a:extLst>
          </p:cNvPr>
          <p:cNvSpPr txBox="1"/>
          <p:nvPr/>
        </p:nvSpPr>
        <p:spPr>
          <a:xfrm>
            <a:off x="5442810" y="4609244"/>
            <a:ext cx="967470" cy="338554"/>
          </a:xfrm>
          <a:prstGeom prst="rect">
            <a:avLst/>
          </a:prstGeom>
          <a:noFill/>
        </p:spPr>
        <p:txBody>
          <a:bodyPr wrap="square">
            <a:spAutoFit/>
          </a:bodyPr>
          <a:lstStyle/>
          <a:p>
            <a:r>
              <a:rPr lang="en-GB" altLang="zh-CN" sz="1600" dirty="0">
                <a:effectLst/>
                <a:latin typeface="+mj-lt"/>
                <a:ea typeface="等线" panose="02010600030101010101" pitchFamily="2" charset="-122"/>
              </a:rPr>
              <a:t>TE = b</a:t>
            </a:r>
            <a:endParaRPr lang="zh-CN" altLang="en-US" sz="1600" dirty="0">
              <a:latin typeface="+mj-lt"/>
            </a:endParaRPr>
          </a:p>
        </p:txBody>
      </p:sp>
      <p:sp>
        <p:nvSpPr>
          <p:cNvPr id="73" name="椭圆 72">
            <a:extLst>
              <a:ext uri="{FF2B5EF4-FFF2-40B4-BE49-F238E27FC236}">
                <a16:creationId xmlns:a16="http://schemas.microsoft.com/office/drawing/2014/main" id="{9464ACA0-96A0-9407-99F9-7EF17AA0CE0B}"/>
              </a:ext>
            </a:extLst>
          </p:cNvPr>
          <p:cNvSpPr/>
          <p:nvPr/>
        </p:nvSpPr>
        <p:spPr>
          <a:xfrm>
            <a:off x="1052202" y="2531936"/>
            <a:ext cx="94276" cy="942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791ED0A8-8C71-E433-1587-558716F99BED}"/>
              </a:ext>
            </a:extLst>
          </p:cNvPr>
          <p:cNvSpPr/>
          <p:nvPr/>
        </p:nvSpPr>
        <p:spPr>
          <a:xfrm>
            <a:off x="1420848" y="3031657"/>
            <a:ext cx="94276" cy="942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D7517E36-B0F6-750C-FE86-4B6648FF1294}"/>
              </a:ext>
            </a:extLst>
          </p:cNvPr>
          <p:cNvSpPr/>
          <p:nvPr/>
        </p:nvSpPr>
        <p:spPr>
          <a:xfrm>
            <a:off x="1923027" y="3444057"/>
            <a:ext cx="94276" cy="942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22CDC0F6-4A54-4389-84AD-51CFAF040E7C}"/>
              </a:ext>
            </a:extLst>
          </p:cNvPr>
          <p:cNvSpPr/>
          <p:nvPr/>
        </p:nvSpPr>
        <p:spPr>
          <a:xfrm>
            <a:off x="2526716" y="3733691"/>
            <a:ext cx="94276" cy="942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9CEEFC61-4ABF-28BC-FF1A-4D6320A5D814}"/>
              </a:ext>
            </a:extLst>
          </p:cNvPr>
          <p:cNvSpPr txBox="1"/>
          <p:nvPr/>
        </p:nvSpPr>
        <p:spPr>
          <a:xfrm rot="2190923">
            <a:off x="832581" y="4513207"/>
            <a:ext cx="969019" cy="338554"/>
          </a:xfrm>
          <a:prstGeom prst="rect">
            <a:avLst/>
          </a:prstGeom>
          <a:noFill/>
        </p:spPr>
        <p:txBody>
          <a:bodyPr wrap="square">
            <a:spAutoFit/>
          </a:bodyPr>
          <a:lstStyle/>
          <a:p>
            <a:r>
              <a:rPr lang="en-GB" altLang="zh-CN" sz="1600" dirty="0">
                <a:effectLst/>
                <a:latin typeface="+mj-lt"/>
                <a:ea typeface="等线" panose="02010600030101010101" pitchFamily="2" charset="-122"/>
              </a:rPr>
              <a:t>TE = a</a:t>
            </a:r>
            <a:endParaRPr lang="zh-CN" altLang="en-US" sz="1600" dirty="0">
              <a:latin typeface="+mj-lt"/>
            </a:endParaRPr>
          </a:p>
        </p:txBody>
      </p:sp>
      <p:sp>
        <p:nvSpPr>
          <p:cNvPr id="81" name="文本框 80">
            <a:extLst>
              <a:ext uri="{FF2B5EF4-FFF2-40B4-BE49-F238E27FC236}">
                <a16:creationId xmlns:a16="http://schemas.microsoft.com/office/drawing/2014/main" id="{2E42A314-2467-A6D8-2066-8D7B28F51758}"/>
              </a:ext>
            </a:extLst>
          </p:cNvPr>
          <p:cNvSpPr txBox="1"/>
          <p:nvPr/>
        </p:nvSpPr>
        <p:spPr>
          <a:xfrm rot="2190923">
            <a:off x="1296940" y="4501051"/>
            <a:ext cx="969020" cy="338554"/>
          </a:xfrm>
          <a:prstGeom prst="rect">
            <a:avLst/>
          </a:prstGeom>
          <a:noFill/>
        </p:spPr>
        <p:txBody>
          <a:bodyPr wrap="square">
            <a:spAutoFit/>
          </a:bodyPr>
          <a:lstStyle/>
          <a:p>
            <a:r>
              <a:rPr lang="en-GB" altLang="zh-CN" sz="1600" dirty="0">
                <a:effectLst/>
                <a:latin typeface="+mj-lt"/>
                <a:ea typeface="等线" panose="02010600030101010101" pitchFamily="2" charset="-122"/>
              </a:rPr>
              <a:t>TE = b</a:t>
            </a:r>
            <a:endParaRPr lang="zh-CN" altLang="en-US" sz="1600" dirty="0">
              <a:latin typeface="+mj-lt"/>
            </a:endParaRPr>
          </a:p>
        </p:txBody>
      </p:sp>
      <p:cxnSp>
        <p:nvCxnSpPr>
          <p:cNvPr id="83" name="直接连接符 82">
            <a:extLst>
              <a:ext uri="{FF2B5EF4-FFF2-40B4-BE49-F238E27FC236}">
                <a16:creationId xmlns:a16="http://schemas.microsoft.com/office/drawing/2014/main" id="{C6F385F9-FD16-B6E3-0AF7-FF6E9BF0E9B9}"/>
              </a:ext>
            </a:extLst>
          </p:cNvPr>
          <p:cNvCxnSpPr>
            <a:cxnSpLocks/>
          </p:cNvCxnSpPr>
          <p:nvPr/>
        </p:nvCxnSpPr>
        <p:spPr>
          <a:xfrm>
            <a:off x="4376637" y="1290632"/>
            <a:ext cx="3845241" cy="39600"/>
          </a:xfrm>
          <a:prstGeom prst="line">
            <a:avLst/>
          </a:prstGeom>
        </p:spPr>
        <p:style>
          <a:lnRef idx="2">
            <a:schemeClr val="accent1"/>
          </a:lnRef>
          <a:fillRef idx="0">
            <a:schemeClr val="accent1"/>
          </a:fillRef>
          <a:effectRef idx="1">
            <a:schemeClr val="accent1"/>
          </a:effectRef>
          <a:fontRef idx="minor">
            <a:schemeClr val="tx1"/>
          </a:fontRef>
        </p:style>
      </p:cxnSp>
      <p:sp>
        <p:nvSpPr>
          <p:cNvPr id="86" name="矩形 85">
            <a:extLst>
              <a:ext uri="{FF2B5EF4-FFF2-40B4-BE49-F238E27FC236}">
                <a16:creationId xmlns:a16="http://schemas.microsoft.com/office/drawing/2014/main" id="{B5D4D3E2-50EB-29A3-6081-A5FD53A5F516}"/>
              </a:ext>
            </a:extLst>
          </p:cNvPr>
          <p:cNvSpPr/>
          <p:nvPr/>
        </p:nvSpPr>
        <p:spPr>
          <a:xfrm>
            <a:off x="4577213" y="981610"/>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88" name="直接箭头连接符 87">
            <a:extLst>
              <a:ext uri="{FF2B5EF4-FFF2-40B4-BE49-F238E27FC236}">
                <a16:creationId xmlns:a16="http://schemas.microsoft.com/office/drawing/2014/main" id="{CB929F04-E299-ECAD-5BBC-82D4388953AF}"/>
              </a:ext>
            </a:extLst>
          </p:cNvPr>
          <p:cNvCxnSpPr/>
          <p:nvPr/>
        </p:nvCxnSpPr>
        <p:spPr>
          <a:xfrm>
            <a:off x="5251361" y="940493"/>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0BB8DFD1-4D0E-EBA9-6507-ED45B2796DF7}"/>
              </a:ext>
            </a:extLst>
          </p:cNvPr>
          <p:cNvCxnSpPr/>
          <p:nvPr/>
        </p:nvCxnSpPr>
        <p:spPr>
          <a:xfrm>
            <a:off x="5811836" y="940493"/>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0ECDDB11-B67F-38A6-9179-73DCB2D1A2A0}"/>
              </a:ext>
            </a:extLst>
          </p:cNvPr>
          <p:cNvCxnSpPr/>
          <p:nvPr/>
        </p:nvCxnSpPr>
        <p:spPr>
          <a:xfrm>
            <a:off x="6316878" y="940493"/>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B027ADFD-C3BC-AC49-57AC-945976E2C860}"/>
              </a:ext>
            </a:extLst>
          </p:cNvPr>
          <p:cNvCxnSpPr/>
          <p:nvPr/>
        </p:nvCxnSpPr>
        <p:spPr>
          <a:xfrm>
            <a:off x="6873810" y="940493"/>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矩形 91">
            <a:extLst>
              <a:ext uri="{FF2B5EF4-FFF2-40B4-BE49-F238E27FC236}">
                <a16:creationId xmlns:a16="http://schemas.microsoft.com/office/drawing/2014/main" id="{82DEE265-268B-82A6-7D9F-9F3BC7254B6C}"/>
              </a:ext>
            </a:extLst>
          </p:cNvPr>
          <p:cNvSpPr/>
          <p:nvPr/>
        </p:nvSpPr>
        <p:spPr>
          <a:xfrm>
            <a:off x="7171635" y="977512"/>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3" name="文本框 92">
            <a:extLst>
              <a:ext uri="{FF2B5EF4-FFF2-40B4-BE49-F238E27FC236}">
                <a16:creationId xmlns:a16="http://schemas.microsoft.com/office/drawing/2014/main" id="{DC525D5B-404B-63FB-657E-1D990048EDB3}"/>
              </a:ext>
            </a:extLst>
          </p:cNvPr>
          <p:cNvSpPr txBox="1"/>
          <p:nvPr/>
        </p:nvSpPr>
        <p:spPr>
          <a:xfrm>
            <a:off x="7321929" y="964547"/>
            <a:ext cx="1217983" cy="338554"/>
          </a:xfrm>
          <a:prstGeom prst="rect">
            <a:avLst/>
          </a:prstGeom>
          <a:noFill/>
        </p:spPr>
        <p:txBody>
          <a:bodyPr wrap="square">
            <a:spAutoFit/>
          </a:bodyPr>
          <a:lstStyle/>
          <a:p>
            <a:r>
              <a:rPr lang="en-GB" altLang="zh-CN" sz="1600" dirty="0">
                <a:latin typeface="+mj-lt"/>
                <a:ea typeface="等线" panose="02010600030101010101" pitchFamily="2" charset="-122"/>
              </a:rPr>
              <a:t>r</a:t>
            </a:r>
            <a:r>
              <a:rPr lang="en-GB" altLang="zh-CN" sz="1600" dirty="0">
                <a:effectLst/>
                <a:latin typeface="+mj-lt"/>
                <a:ea typeface="等线" panose="02010600030101010101" pitchFamily="2" charset="-122"/>
              </a:rPr>
              <a:t>epeat…</a:t>
            </a:r>
            <a:endParaRPr lang="zh-CN" altLang="en-US" sz="1600" dirty="0">
              <a:latin typeface="+mj-lt"/>
            </a:endParaRPr>
          </a:p>
        </p:txBody>
      </p:sp>
      <p:pic>
        <p:nvPicPr>
          <p:cNvPr id="99" name="图片 98" descr="图片包含 图标&#10;&#10;描述已自动生成">
            <a:extLst>
              <a:ext uri="{FF2B5EF4-FFF2-40B4-BE49-F238E27FC236}">
                <a16:creationId xmlns:a16="http://schemas.microsoft.com/office/drawing/2014/main" id="{0981169C-8B62-729E-F464-0AFB33B11489}"/>
              </a:ext>
            </a:extLst>
          </p:cNvPr>
          <p:cNvPicPr>
            <a:picLocks noChangeAspect="1"/>
          </p:cNvPicPr>
          <p:nvPr/>
        </p:nvPicPr>
        <p:blipFill rotWithShape="1">
          <a:blip r:embed="rId8"/>
          <a:srcRect l="14086" t="13104" r="11692" b="13129"/>
          <a:stretch/>
        </p:blipFill>
        <p:spPr>
          <a:xfrm>
            <a:off x="4646775" y="2943731"/>
            <a:ext cx="1449443" cy="1440565"/>
          </a:xfrm>
          <a:prstGeom prst="rect">
            <a:avLst/>
          </a:prstGeom>
          <a:ln w="19050">
            <a:solidFill>
              <a:srgbClr val="FF0000"/>
            </a:solidFill>
          </a:ln>
        </p:spPr>
      </p:pic>
      <p:pic>
        <p:nvPicPr>
          <p:cNvPr id="4" name="图片 3" descr="夜空下的树&#10;&#10;低可信度描述已自动生成">
            <a:extLst>
              <a:ext uri="{FF2B5EF4-FFF2-40B4-BE49-F238E27FC236}">
                <a16:creationId xmlns:a16="http://schemas.microsoft.com/office/drawing/2014/main" id="{AB7BE92A-609F-9B5C-D173-47A97432CB37}"/>
              </a:ext>
            </a:extLst>
          </p:cNvPr>
          <p:cNvPicPr>
            <a:picLocks noChangeAspect="1"/>
          </p:cNvPicPr>
          <p:nvPr/>
        </p:nvPicPr>
        <p:blipFill>
          <a:blip r:embed="rId3"/>
          <a:stretch>
            <a:fillRect/>
          </a:stretch>
        </p:blipFill>
        <p:spPr>
          <a:xfrm>
            <a:off x="4604329" y="1398184"/>
            <a:ext cx="1469309" cy="1474435"/>
          </a:xfrm>
          <a:prstGeom prst="rect">
            <a:avLst/>
          </a:prstGeom>
          <a:ln w="19050">
            <a:solidFill>
              <a:srgbClr val="FF0000"/>
            </a:solidFill>
          </a:ln>
        </p:spPr>
      </p:pic>
      <mc:AlternateContent xmlns:mc="http://schemas.openxmlformats.org/markup-compatibility/2006">
        <mc:Choice xmlns:a14="http://schemas.microsoft.com/office/drawing/2010/main" Requires="a14">
          <p:sp>
            <p:nvSpPr>
              <p:cNvPr id="8" name="箭头: 右 7">
                <a:extLst>
                  <a:ext uri="{FF2B5EF4-FFF2-40B4-BE49-F238E27FC236}">
                    <a16:creationId xmlns:a16="http://schemas.microsoft.com/office/drawing/2014/main" id="{743B7A14-024A-592E-02C0-F372B9803A71}"/>
                  </a:ext>
                </a:extLst>
              </p:cNvPr>
              <p:cNvSpPr/>
              <p:nvPr/>
            </p:nvSpPr>
            <p:spPr>
              <a:xfrm rot="5400000">
                <a:off x="5002516" y="2385152"/>
                <a:ext cx="584776" cy="1077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sSup>
                        <m:sSupPr>
                          <m:ctrlPr>
                            <a:rPr lang="en-US" altLang="zh-CN" sz="1600" b="1" i="1">
                              <a:latin typeface="Cambria Math" panose="02040503050406030204" pitchFamily="18" charset="0"/>
                            </a:rPr>
                          </m:ctrlPr>
                        </m:sSupPr>
                        <m:e>
                          <m:r>
                            <a:rPr lang="en-US" altLang="zh-CN" sz="1600" b="1" i="1">
                              <a:latin typeface="Cambria Math" panose="02040503050406030204" pitchFamily="18" charset="0"/>
                            </a:rPr>
                            <m:t>𝑭</m:t>
                          </m:r>
                        </m:e>
                        <m:sup>
                          <m:r>
                            <a:rPr lang="en-US" altLang="zh-CN" sz="1600" b="1" i="1">
                              <a:latin typeface="Cambria Math" panose="02040503050406030204" pitchFamily="18" charset="0"/>
                            </a:rPr>
                            <m:t>−</m:t>
                          </m:r>
                          <m:r>
                            <a:rPr lang="en-US" altLang="zh-CN" sz="1600" b="1" i="1">
                              <a:latin typeface="Cambria Math" panose="02040503050406030204" pitchFamily="18" charset="0"/>
                            </a:rPr>
                            <m:t>𝟏</m:t>
                          </m:r>
                        </m:sup>
                      </m:sSup>
                    </m:oMath>
                  </m:oMathPara>
                </a14:m>
                <a:endParaRPr lang="zh-CN" altLang="en-US" sz="1100" b="1" dirty="0"/>
              </a:p>
            </p:txBody>
          </p:sp>
        </mc:Choice>
        <mc:Fallback>
          <p:sp>
            <p:nvSpPr>
              <p:cNvPr id="8" name="箭头: 右 7">
                <a:extLst>
                  <a:ext uri="{FF2B5EF4-FFF2-40B4-BE49-F238E27FC236}">
                    <a16:creationId xmlns:a16="http://schemas.microsoft.com/office/drawing/2014/main" id="{743B7A14-024A-592E-02C0-F372B9803A71}"/>
                  </a:ext>
                </a:extLst>
              </p:cNvPr>
              <p:cNvSpPr>
                <a:spLocks noRot="1" noChangeAspect="1" noMove="1" noResize="1" noEditPoints="1" noAdjustHandles="1" noChangeArrowheads="1" noChangeShapeType="1" noTextEdit="1"/>
              </p:cNvSpPr>
              <p:nvPr/>
            </p:nvSpPr>
            <p:spPr>
              <a:xfrm rot="5400000">
                <a:off x="5002516" y="2385152"/>
                <a:ext cx="584776" cy="1077625"/>
              </a:xfrm>
              <a:prstGeom prst="rightArrow">
                <a:avLst/>
              </a:prstGeom>
              <a:blipFill>
                <a:blip r:embed="rId9"/>
                <a:stretch>
                  <a:fillRect/>
                </a:stretch>
              </a:blipFill>
            </p:spPr>
            <p:txBody>
              <a:bodyPr/>
              <a:lstStyle/>
              <a:p>
                <a:r>
                  <a:rPr lang="zh-CN" altLang="en-US">
                    <a:noFill/>
                  </a:rPr>
                  <a:t> </a:t>
                </a:r>
              </a:p>
            </p:txBody>
          </p:sp>
        </mc:Fallback>
      </mc:AlternateContent>
      <p:pic>
        <p:nvPicPr>
          <p:cNvPr id="3" name="图片 2" descr="文本&#10;&#10;描述已自动生成">
            <a:extLst>
              <a:ext uri="{FF2B5EF4-FFF2-40B4-BE49-F238E27FC236}">
                <a16:creationId xmlns:a16="http://schemas.microsoft.com/office/drawing/2014/main" id="{3E5DBF7C-4560-2BBE-4228-E5F2B9868212}"/>
              </a:ext>
            </a:extLst>
          </p:cNvPr>
          <p:cNvPicPr>
            <a:picLocks noChangeAspect="1"/>
          </p:cNvPicPr>
          <p:nvPr/>
        </p:nvPicPr>
        <p:blipFill rotWithShape="1">
          <a:blip r:embed="rId10"/>
          <a:srcRect l="13472" t="5906" r="48586" b="50000"/>
          <a:stretch/>
        </p:blipFill>
        <p:spPr>
          <a:xfrm>
            <a:off x="3582979" y="661743"/>
            <a:ext cx="5372632" cy="5564627"/>
          </a:xfrm>
          <a:prstGeom prst="rect">
            <a:avLst/>
          </a:prstGeom>
          <a:ln>
            <a:solidFill>
              <a:schemeClr val="bg1"/>
            </a:solidFill>
          </a:ln>
        </p:spPr>
      </p:pic>
      <p:sp>
        <p:nvSpPr>
          <p:cNvPr id="9" name="矩形 8">
            <a:extLst>
              <a:ext uri="{FF2B5EF4-FFF2-40B4-BE49-F238E27FC236}">
                <a16:creationId xmlns:a16="http://schemas.microsoft.com/office/drawing/2014/main" id="{9B279CA7-BAB5-57DF-DF97-5BB02115B0ED}"/>
              </a:ext>
            </a:extLst>
          </p:cNvPr>
          <p:cNvSpPr/>
          <p:nvPr/>
        </p:nvSpPr>
        <p:spPr>
          <a:xfrm>
            <a:off x="4308120" y="3166503"/>
            <a:ext cx="3617483" cy="113106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740D4E2-3E0D-1B0A-E2EB-653BC732D154}"/>
              </a:ext>
            </a:extLst>
          </p:cNvPr>
          <p:cNvSpPr txBox="1"/>
          <p:nvPr/>
        </p:nvSpPr>
        <p:spPr>
          <a:xfrm>
            <a:off x="3632861" y="691684"/>
            <a:ext cx="1968994" cy="369332"/>
          </a:xfrm>
          <a:prstGeom prst="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wrap="square">
            <a:spAutoFit/>
          </a:bodyPr>
          <a:lstStyle/>
          <a:p>
            <a:r>
              <a:rPr lang="en-GB" altLang="zh-CN" dirty="0">
                <a:latin typeface="+mj-lt"/>
                <a:ea typeface="等线" panose="02010600030101010101" pitchFamily="2" charset="-122"/>
              </a:rPr>
              <a:t>Motion artefact </a:t>
            </a:r>
            <a:endParaRPr lang="zh-CN" altLang="en-US" dirty="0">
              <a:latin typeface="+mj-lt"/>
            </a:endParaRPr>
          </a:p>
        </p:txBody>
      </p:sp>
      <p:sp>
        <p:nvSpPr>
          <p:cNvPr id="11" name="文本框 10">
            <a:extLst>
              <a:ext uri="{FF2B5EF4-FFF2-40B4-BE49-F238E27FC236}">
                <a16:creationId xmlns:a16="http://schemas.microsoft.com/office/drawing/2014/main" id="{FC05B74C-6685-6859-BF99-BC875148E064}"/>
              </a:ext>
            </a:extLst>
          </p:cNvPr>
          <p:cNvSpPr txBox="1"/>
          <p:nvPr/>
        </p:nvSpPr>
        <p:spPr>
          <a:xfrm>
            <a:off x="3642904" y="1188433"/>
            <a:ext cx="2893415" cy="646331"/>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zh-CN" dirty="0">
                <a:latin typeface="+mj-lt"/>
                <a:ea typeface="等线" panose="02010600030101010101" pitchFamily="2" charset="-122"/>
              </a:rPr>
              <a:t>Possible solution:</a:t>
            </a:r>
          </a:p>
          <a:p>
            <a:r>
              <a:rPr lang="en-US" altLang="zh-CN" dirty="0">
                <a:latin typeface="+mj-lt"/>
                <a:ea typeface="等线" panose="02010600030101010101" pitchFamily="2" charset="-122"/>
              </a:rPr>
              <a:t>N-periodic ka-SPGR</a:t>
            </a:r>
            <a:endParaRPr lang="zh-CN" altLang="en-US" dirty="0">
              <a:latin typeface="+mj-lt"/>
            </a:endParaRPr>
          </a:p>
        </p:txBody>
      </p:sp>
      <p:sp>
        <p:nvSpPr>
          <p:cNvPr id="12" name="文本框 11">
            <a:extLst>
              <a:ext uri="{FF2B5EF4-FFF2-40B4-BE49-F238E27FC236}">
                <a16:creationId xmlns:a16="http://schemas.microsoft.com/office/drawing/2014/main" id="{B199B2EC-0B90-3142-E364-BB27BBD27A96}"/>
              </a:ext>
            </a:extLst>
          </p:cNvPr>
          <p:cNvSpPr txBox="1"/>
          <p:nvPr/>
        </p:nvSpPr>
        <p:spPr>
          <a:xfrm>
            <a:off x="4031323" y="5994125"/>
            <a:ext cx="2842567" cy="246221"/>
          </a:xfrm>
          <a:prstGeom prst="rect">
            <a:avLst/>
          </a:prstGeom>
          <a:noFill/>
        </p:spPr>
        <p:txBody>
          <a:bodyPr wrap="square">
            <a:spAutoFit/>
          </a:bodyPr>
          <a:lstStyle/>
          <a:p>
            <a:r>
              <a:rPr lang="da-DK" altLang="zh-CN" sz="1000" b="1" dirty="0">
                <a:solidFill>
                  <a:schemeClr val="bg1"/>
                </a:solidFill>
                <a:latin typeface="Segoe UI" panose="020B0502040204020203" pitchFamily="34" charset="0"/>
                <a:cs typeface="Segoe UI" panose="020B0502040204020203" pitchFamily="34" charset="0"/>
              </a:rPr>
              <a:t>Holdsworth, S. J et al. (2016) [2]</a:t>
            </a:r>
          </a:p>
        </p:txBody>
      </p:sp>
    </p:spTree>
    <p:extLst>
      <p:ext uri="{BB962C8B-B14F-4D97-AF65-F5344CB8AC3E}">
        <p14:creationId xmlns:p14="http://schemas.microsoft.com/office/powerpoint/2010/main" val="4187597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4EB8899-FC9B-25A2-F5F9-0BC6E1C20304}"/>
              </a:ext>
            </a:extLst>
          </p:cNvPr>
          <p:cNvSpPr/>
          <p:nvPr/>
        </p:nvSpPr>
        <p:spPr>
          <a:xfrm>
            <a:off x="2693073" y="2216118"/>
            <a:ext cx="3723021" cy="63641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 name="Text Placeholder 1"/>
          <p:cNvSpPr>
            <a:spLocks noGrp="1"/>
          </p:cNvSpPr>
          <p:nvPr>
            <p:ph type="body" sz="quarter" idx="10"/>
          </p:nvPr>
        </p:nvSpPr>
        <p:spPr>
          <a:xfrm>
            <a:off x="2995749" y="469900"/>
            <a:ext cx="5691051" cy="486642"/>
          </a:xfrm>
        </p:spPr>
        <p:txBody>
          <a:bodyPr/>
          <a:lstStyle/>
          <a:p>
            <a:pPr algn="l"/>
            <a:r>
              <a:rPr lang="en-US" dirty="0"/>
              <a:t>Development of MRI T2* Mapping Model for N-Periodic ka-SPGR Sequence:</a:t>
            </a:r>
          </a:p>
          <a:p>
            <a:pPr algn="l"/>
            <a:r>
              <a:rPr lang="en-US" dirty="0"/>
              <a:t>A Promising Technique for Parkinson’s Disease Biomarker Detection</a:t>
            </a:r>
          </a:p>
          <a:p>
            <a:pPr algn="l"/>
            <a:r>
              <a:rPr lang="en-US" dirty="0"/>
              <a:t> </a:t>
            </a:r>
          </a:p>
          <a:p>
            <a:pPr algn="l"/>
            <a:endParaRPr lang="en-US" dirty="0"/>
          </a:p>
        </p:txBody>
      </p:sp>
      <p:sp>
        <p:nvSpPr>
          <p:cNvPr id="6" name="Title 2">
            <a:extLst>
              <a:ext uri="{FF2B5EF4-FFF2-40B4-BE49-F238E27FC236}">
                <a16:creationId xmlns:a16="http://schemas.microsoft.com/office/drawing/2014/main" id="{4AFE83FD-96D9-0533-CE02-7C4EB7EB848A}"/>
              </a:ext>
            </a:extLst>
          </p:cNvPr>
          <p:cNvSpPr txBox="1">
            <a:spLocks/>
          </p:cNvSpPr>
          <p:nvPr/>
        </p:nvSpPr>
        <p:spPr>
          <a:xfrm>
            <a:off x="2727908" y="1885224"/>
            <a:ext cx="4367347" cy="308755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pPr marL="342900" indent="-342900">
              <a:buFont typeface="Arial" panose="020B0604020202020204" pitchFamily="34" charset="0"/>
              <a:buChar char="•"/>
            </a:pPr>
            <a:r>
              <a:rPr lang="en-US" sz="2000" dirty="0"/>
              <a:t>Background introduction </a:t>
            </a:r>
          </a:p>
          <a:p>
            <a:pPr marL="342900" indent="-342900">
              <a:buFont typeface="Arial" panose="020B0604020202020204" pitchFamily="34" charset="0"/>
              <a:buChar char="•"/>
            </a:pPr>
            <a:r>
              <a:rPr lang="en-US" sz="2000" dirty="0"/>
              <a:t>Theory </a:t>
            </a:r>
          </a:p>
          <a:p>
            <a:r>
              <a:rPr lang="en-US" sz="2000" dirty="0"/>
              <a:t>		N-periodic ka-SPGR</a:t>
            </a:r>
            <a:endParaRPr lang="en-US" sz="1000" dirty="0"/>
          </a:p>
          <a:p>
            <a:pPr marL="342900" indent="-342900">
              <a:buFont typeface="Arial" panose="020B0604020202020204" pitchFamily="34" charset="0"/>
              <a:buChar char="•"/>
            </a:pPr>
            <a:r>
              <a:rPr lang="en-US" sz="2000" dirty="0"/>
              <a:t>Computer simulation </a:t>
            </a:r>
          </a:p>
          <a:p>
            <a:r>
              <a:rPr lang="en-US" sz="2000" dirty="0"/>
              <a:t>		Method</a:t>
            </a:r>
          </a:p>
          <a:p>
            <a:r>
              <a:rPr lang="en-US" sz="2000" dirty="0"/>
              <a:t>		Result</a:t>
            </a:r>
          </a:p>
          <a:p>
            <a:pPr marL="342900" indent="-342900">
              <a:buFont typeface="Arial" panose="020B0604020202020204" pitchFamily="34" charset="0"/>
              <a:buChar char="•"/>
            </a:pPr>
            <a:r>
              <a:rPr lang="en-US" sz="2000" dirty="0"/>
              <a:t>Practical MRI scan</a:t>
            </a:r>
          </a:p>
          <a:p>
            <a:r>
              <a:rPr lang="en-US" sz="2000" dirty="0"/>
              <a:t>		Method </a:t>
            </a:r>
          </a:p>
          <a:p>
            <a:r>
              <a:rPr lang="en-US" sz="2000" dirty="0"/>
              <a:t>		Result</a:t>
            </a:r>
          </a:p>
          <a:p>
            <a:pPr marL="342900" indent="-342900">
              <a:buFont typeface="Arial" panose="020B0604020202020204" pitchFamily="34" charset="0"/>
              <a:buChar char="•"/>
            </a:pPr>
            <a:r>
              <a:rPr lang="en-US" sz="2000" dirty="0"/>
              <a:t>Conclusion and Limitations </a:t>
            </a:r>
          </a:p>
          <a:p>
            <a:pPr marL="342900" indent="-342900">
              <a:buFont typeface="Arial" panose="020B0604020202020204" pitchFamily="34" charset="0"/>
              <a:buChar char="•"/>
            </a:pPr>
            <a:r>
              <a:rPr lang="en-US" sz="2000" dirty="0"/>
              <a:t>Q &amp; A</a:t>
            </a:r>
          </a:p>
          <a:p>
            <a:pPr marL="342900" indent="-342900">
              <a:buFont typeface="Arial" panose="020B0604020202020204" pitchFamily="34" charset="0"/>
              <a:buChar char="•"/>
            </a:pPr>
            <a:endParaRPr lang="en-US" sz="2000" dirty="0"/>
          </a:p>
          <a:p>
            <a:endParaRPr lang="en-US" sz="2000" dirty="0"/>
          </a:p>
        </p:txBody>
      </p:sp>
      <p:sp>
        <p:nvSpPr>
          <p:cNvPr id="7" name="矩形 6">
            <a:extLst>
              <a:ext uri="{FF2B5EF4-FFF2-40B4-BE49-F238E27FC236}">
                <a16:creationId xmlns:a16="http://schemas.microsoft.com/office/drawing/2014/main" id="{48E0AA60-F106-210F-8EFC-161B6E743D34}"/>
              </a:ext>
            </a:extLst>
          </p:cNvPr>
          <p:cNvSpPr/>
          <p:nvPr/>
        </p:nvSpPr>
        <p:spPr>
          <a:xfrm>
            <a:off x="2682189" y="1885224"/>
            <a:ext cx="45719" cy="37666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Title 2">
            <a:extLst>
              <a:ext uri="{FF2B5EF4-FFF2-40B4-BE49-F238E27FC236}">
                <a16:creationId xmlns:a16="http://schemas.microsoft.com/office/drawing/2014/main" id="{3D4A1533-A5A9-8C0B-C84F-B2AC8D7D4294}"/>
              </a:ext>
            </a:extLst>
          </p:cNvPr>
          <p:cNvSpPr txBox="1">
            <a:spLocks/>
          </p:cNvSpPr>
          <p:nvPr/>
        </p:nvSpPr>
        <p:spPr>
          <a:xfrm>
            <a:off x="1780904" y="1216680"/>
            <a:ext cx="2791096" cy="826357"/>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3200" dirty="0"/>
              <a:t>Overview…</a:t>
            </a:r>
            <a:endParaRPr lang="en-US" sz="3200" dirty="0"/>
          </a:p>
        </p:txBody>
      </p:sp>
    </p:spTree>
    <p:extLst>
      <p:ext uri="{BB962C8B-B14F-4D97-AF65-F5344CB8AC3E}">
        <p14:creationId xmlns:p14="http://schemas.microsoft.com/office/powerpoint/2010/main" val="2957853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0DBE27A-010E-D2F0-8EDF-E47C585B229C}"/>
              </a:ext>
            </a:extLst>
          </p:cNvPr>
          <p:cNvSpPr>
            <a:spLocks noGrp="1"/>
          </p:cNvSpPr>
          <p:nvPr>
            <p:ph type="body" sz="quarter" idx="10"/>
          </p:nvPr>
        </p:nvSpPr>
        <p:spPr/>
        <p:txBody>
          <a:bodyPr/>
          <a:lstStyle/>
          <a:p>
            <a:r>
              <a:rPr lang="en-US" altLang="zh-CN" dirty="0"/>
              <a:t>Theory </a:t>
            </a:r>
          </a:p>
          <a:p>
            <a:r>
              <a:rPr lang="en-US" altLang="zh-CN" dirty="0"/>
              <a:t>N-periodic ka-SPGR</a:t>
            </a:r>
            <a:endParaRPr lang="zh-CN" altLang="en-US" dirty="0"/>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0179F49B-ADE0-3706-595C-B2461AC4B5CF}"/>
                  </a:ext>
                </a:extLst>
              </p:cNvPr>
              <p:cNvSpPr txBox="1"/>
              <p:nvPr/>
            </p:nvSpPr>
            <p:spPr>
              <a:xfrm>
                <a:off x="2398164" y="3216347"/>
                <a:ext cx="3942473" cy="199593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buFontTx/>
                  <a:buChar char="-"/>
                </a:pPr>
                <a:r>
                  <a:rPr lang="en-US" altLang="zh-CN" dirty="0">
                    <a:latin typeface="+mj-lt"/>
                    <a:ea typeface="等线" panose="02010600030101010101" pitchFamily="2" charset="-122"/>
                  </a:rPr>
                  <a:t>Small flip angle</a:t>
                </a:r>
              </a:p>
              <a:p>
                <a:pPr marL="285750" indent="-285750">
                  <a:buFontTx/>
                  <a:buChar char="-"/>
                </a:pPr>
                <a:r>
                  <a:rPr lang="en-US" altLang="zh-CN" dirty="0">
                    <a:latin typeface="+mj-lt"/>
                    <a:ea typeface="等线" panose="02010600030101010101" pitchFamily="2" charset="-122"/>
                  </a:rPr>
                  <a:t>Short repetition time TR</a:t>
                </a:r>
              </a:p>
              <a:p>
                <a:pPr marL="285750" indent="-285750">
                  <a:buFontTx/>
                  <a:buChar char="-"/>
                </a:pPr>
                <a:r>
                  <a:rPr lang="en-US" altLang="zh-CN" dirty="0">
                    <a:latin typeface="+mj-lt"/>
                    <a:ea typeface="等线" panose="02010600030101010101" pitchFamily="2" charset="-122"/>
                  </a:rPr>
                  <a:t>TE = TR/2</a:t>
                </a:r>
              </a:p>
              <a:p>
                <a:pPr marL="285750" indent="-285750">
                  <a:buFontTx/>
                  <a:buChar char="-"/>
                </a:pPr>
                <a:r>
                  <a:rPr lang="en-US" altLang="zh-CN" dirty="0">
                    <a:latin typeface="+mj-lt"/>
                    <a:ea typeface="等线" panose="02010600030101010101" pitchFamily="2" charset="-122"/>
                  </a:rPr>
                  <a:t>RF spoiling</a:t>
                </a:r>
              </a:p>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zh-CN" altLang="en-US" sz="1800" b="1" i="1" smtClean="0">
                              <a:latin typeface="Cambria Math" panose="02040503050406030204" pitchFamily="18" charset="0"/>
                            </a:rPr>
                            <m:t>𝝋</m:t>
                          </m:r>
                        </m:e>
                        <m:sub>
                          <m:r>
                            <a:rPr lang="en-US" altLang="zh-CN" sz="1800" b="1" i="1" smtClean="0">
                              <a:latin typeface="Cambria Math" panose="02040503050406030204" pitchFamily="18" charset="0"/>
                            </a:rPr>
                            <m:t>𝒏</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𝟓</m:t>
                      </m:r>
                      <m:r>
                        <a:rPr lang="en-US" altLang="zh-CN" sz="1800" b="1" i="1" smtClean="0">
                          <a:latin typeface="Cambria Math" panose="02040503050406030204" pitchFamily="18" charset="0"/>
                        </a:rPr>
                        <m:t> × </m:t>
                      </m:r>
                      <m:sSup>
                        <m:sSupPr>
                          <m:ctrlPr>
                            <a:rPr lang="en-US" altLang="zh-CN" sz="1800" b="1" i="1" smtClean="0">
                              <a:latin typeface="Cambria Math" panose="02040503050406030204" pitchFamily="18" charset="0"/>
                              <a:ea typeface="Cambria Math" panose="02040503050406030204" pitchFamily="18" charset="0"/>
                            </a:rPr>
                          </m:ctrlPr>
                        </m:sSupPr>
                        <m:e>
                          <m:r>
                            <a:rPr lang="en-US" altLang="zh-CN" sz="1800" b="1" i="1" smtClean="0">
                              <a:latin typeface="Cambria Math" panose="02040503050406030204" pitchFamily="18" charset="0"/>
                              <a:ea typeface="Cambria Math" panose="02040503050406030204" pitchFamily="18" charset="0"/>
                            </a:rPr>
                            <m:t>𝒏</m:t>
                          </m:r>
                        </m:e>
                        <m:sup>
                          <m:r>
                            <a:rPr lang="en-US" altLang="zh-CN" sz="1800" b="1" i="1" smtClean="0">
                              <a:latin typeface="Cambria Math" panose="02040503050406030204" pitchFamily="18" charset="0"/>
                              <a:ea typeface="Cambria Math" panose="02040503050406030204" pitchFamily="18" charset="0"/>
                            </a:rPr>
                            <m:t>𝟐</m:t>
                          </m:r>
                        </m:sup>
                      </m:sSup>
                      <m:r>
                        <a:rPr lang="en-US" altLang="zh-CN" sz="1800" b="1" i="1" smtClean="0">
                          <a:latin typeface="Cambria Math" panose="02040503050406030204" pitchFamily="18" charset="0"/>
                          <a:ea typeface="Cambria Math" panose="02040503050406030204" pitchFamily="18" charset="0"/>
                        </a:rPr>
                        <m:t>×</m:t>
                      </m:r>
                      <m:f>
                        <m:fPr>
                          <m:ctrlPr>
                            <a:rPr lang="en-US" altLang="zh-CN" sz="1800" b="1" i="1" smtClean="0">
                              <a:latin typeface="Cambria Math" panose="02040503050406030204" pitchFamily="18" charset="0"/>
                              <a:ea typeface="Cambria Math" panose="02040503050406030204" pitchFamily="18" charset="0"/>
                            </a:rPr>
                          </m:ctrlPr>
                        </m:fPr>
                        <m:num>
                          <m:r>
                            <a:rPr lang="en-US" altLang="zh-CN" sz="1800" b="1" i="1" smtClean="0">
                              <a:latin typeface="Cambria Math" panose="02040503050406030204" pitchFamily="18" charset="0"/>
                              <a:ea typeface="Cambria Math" panose="02040503050406030204" pitchFamily="18" charset="0"/>
                            </a:rPr>
                            <m:t>𝟐</m:t>
                          </m:r>
                          <m:r>
                            <a:rPr lang="zh-CN" altLang="en-US" sz="1800" b="1" i="1" smtClean="0">
                              <a:latin typeface="Cambria Math" panose="02040503050406030204" pitchFamily="18" charset="0"/>
                              <a:ea typeface="Cambria Math" panose="02040503050406030204" pitchFamily="18" charset="0"/>
                            </a:rPr>
                            <m:t>𝝅</m:t>
                          </m:r>
                        </m:num>
                        <m:den>
                          <m:r>
                            <a:rPr lang="en-US" altLang="zh-CN" sz="1800" b="1" i="1" smtClean="0">
                              <a:latin typeface="Cambria Math" panose="02040503050406030204" pitchFamily="18" charset="0"/>
                              <a:ea typeface="Cambria Math" panose="02040503050406030204" pitchFamily="18" charset="0"/>
                            </a:rPr>
                            <m:t>𝑵</m:t>
                          </m:r>
                        </m:den>
                      </m:f>
                    </m:oMath>
                  </m:oMathPara>
                </a14:m>
                <a:endParaRPr lang="zh-CN" altLang="en-US" sz="1800" b="1" dirty="0">
                  <a:latin typeface="+mj-lt"/>
                </a:endParaRPr>
              </a:p>
              <a:p>
                <a:endParaRPr lang="zh-CN" altLang="en-US" dirty="0">
                  <a:latin typeface="+mj-lt"/>
                </a:endParaRPr>
              </a:p>
            </p:txBody>
          </p:sp>
        </mc:Choice>
        <mc:Fallback>
          <p:sp>
            <p:nvSpPr>
              <p:cNvPr id="11" name="文本框 10">
                <a:extLst>
                  <a:ext uri="{FF2B5EF4-FFF2-40B4-BE49-F238E27FC236}">
                    <a16:creationId xmlns:a16="http://schemas.microsoft.com/office/drawing/2014/main" id="{0179F49B-ADE0-3706-595C-B2461AC4B5CF}"/>
                  </a:ext>
                </a:extLst>
              </p:cNvPr>
              <p:cNvSpPr txBox="1">
                <a:spLocks noRot="1" noChangeAspect="1" noMove="1" noResize="1" noEditPoints="1" noAdjustHandles="1" noChangeArrowheads="1" noChangeShapeType="1" noTextEdit="1"/>
              </p:cNvSpPr>
              <p:nvPr/>
            </p:nvSpPr>
            <p:spPr>
              <a:xfrm>
                <a:off x="2398164" y="3216347"/>
                <a:ext cx="3942473" cy="1995931"/>
              </a:xfrm>
              <a:prstGeom prst="rect">
                <a:avLst/>
              </a:prstGeom>
              <a:blipFill>
                <a:blip r:embed="rId3"/>
                <a:stretch>
                  <a:fillRect l="-614" t="-1208"/>
                </a:stretch>
              </a:blipFill>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713578EC-90E3-9F62-A427-78F581416DD1}"/>
              </a:ext>
            </a:extLst>
          </p:cNvPr>
          <p:cNvSpPr txBox="1"/>
          <p:nvPr/>
        </p:nvSpPr>
        <p:spPr>
          <a:xfrm>
            <a:off x="459441" y="1180897"/>
            <a:ext cx="5683913" cy="369332"/>
          </a:xfrm>
          <a:prstGeom prst="rect">
            <a:avLst/>
          </a:prstGeom>
          <a:noFill/>
        </p:spPr>
        <p:txBody>
          <a:bodyPr wrap="square">
            <a:spAutoFit/>
          </a:bodyPr>
          <a:lstStyle/>
          <a:p>
            <a:r>
              <a:rPr lang="en-GB" altLang="zh-CN" sz="1800" b="1" dirty="0">
                <a:effectLst/>
                <a:latin typeface="+mj-lt"/>
                <a:ea typeface="等线" panose="02010600030101010101" pitchFamily="2" charset="-122"/>
              </a:rPr>
              <a:t>N-periodic k-space aliased SPGR (ka-SPGR)</a:t>
            </a:r>
            <a:endParaRPr lang="zh-CN" altLang="en-US" b="1" dirty="0">
              <a:latin typeface="+mj-lt"/>
            </a:endParaRPr>
          </a:p>
        </p:txBody>
      </p:sp>
      <p:cxnSp>
        <p:nvCxnSpPr>
          <p:cNvPr id="7" name="直接连接符 6">
            <a:extLst>
              <a:ext uri="{FF2B5EF4-FFF2-40B4-BE49-F238E27FC236}">
                <a16:creationId xmlns:a16="http://schemas.microsoft.com/office/drawing/2014/main" id="{B2CDBCCB-17FC-D1B2-41E3-833857118E80}"/>
              </a:ext>
            </a:extLst>
          </p:cNvPr>
          <p:cNvCxnSpPr>
            <a:cxnSpLocks/>
          </p:cNvCxnSpPr>
          <p:nvPr/>
        </p:nvCxnSpPr>
        <p:spPr>
          <a:xfrm>
            <a:off x="2062480" y="2444883"/>
            <a:ext cx="4201909" cy="43273"/>
          </a:xfrm>
          <a:prstGeom prst="line">
            <a:avLst/>
          </a:prstGeom>
        </p:spPr>
        <p:style>
          <a:lnRef idx="2">
            <a:schemeClr val="accent1"/>
          </a:lnRef>
          <a:fillRef idx="0">
            <a:schemeClr val="accent1"/>
          </a:fillRef>
          <a:effectRef idx="1">
            <a:schemeClr val="accent1"/>
          </a:effectRef>
          <a:fontRef idx="minor">
            <a:schemeClr val="tx1"/>
          </a:fontRef>
        </p:style>
      </p:cxnSp>
      <p:sp>
        <p:nvSpPr>
          <p:cNvPr id="8" name="矩形 7">
            <a:extLst>
              <a:ext uri="{FF2B5EF4-FFF2-40B4-BE49-F238E27FC236}">
                <a16:creationId xmlns:a16="http://schemas.microsoft.com/office/drawing/2014/main" id="{32AABDBE-3E5D-E2DE-948A-26D76F4F5714}"/>
              </a:ext>
            </a:extLst>
          </p:cNvPr>
          <p:cNvSpPr/>
          <p:nvPr/>
        </p:nvSpPr>
        <p:spPr>
          <a:xfrm>
            <a:off x="2619724" y="2139534"/>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9BC53F57-B4A3-7499-7922-EB3690735691}"/>
              </a:ext>
            </a:extLst>
          </p:cNvPr>
          <p:cNvCxnSpPr/>
          <p:nvPr/>
        </p:nvCxnSpPr>
        <p:spPr>
          <a:xfrm>
            <a:off x="2955943" y="2094319"/>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矩形 25">
            <a:extLst>
              <a:ext uri="{FF2B5EF4-FFF2-40B4-BE49-F238E27FC236}">
                <a16:creationId xmlns:a16="http://schemas.microsoft.com/office/drawing/2014/main" id="{0F05E6BE-49F6-002D-68DE-587B3DDDC5DD}"/>
              </a:ext>
            </a:extLst>
          </p:cNvPr>
          <p:cNvSpPr/>
          <p:nvPr/>
        </p:nvSpPr>
        <p:spPr>
          <a:xfrm>
            <a:off x="3181439" y="2124816"/>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05082E83-24BE-9C0A-C84C-895CDF1D573D}"/>
              </a:ext>
            </a:extLst>
          </p:cNvPr>
          <p:cNvSpPr txBox="1"/>
          <p:nvPr/>
        </p:nvSpPr>
        <p:spPr>
          <a:xfrm>
            <a:off x="2715555" y="2457800"/>
            <a:ext cx="535066" cy="338554"/>
          </a:xfrm>
          <a:prstGeom prst="rect">
            <a:avLst/>
          </a:prstGeom>
          <a:noFill/>
        </p:spPr>
        <p:txBody>
          <a:bodyPr wrap="square">
            <a:spAutoFit/>
          </a:bodyPr>
          <a:lstStyle/>
          <a:p>
            <a:r>
              <a:rPr lang="en-US" altLang="zh-CN" sz="1600" dirty="0">
                <a:solidFill>
                  <a:srgbClr val="00B050"/>
                </a:solidFill>
                <a:latin typeface="+mj-lt"/>
                <a:ea typeface="等线" panose="02010600030101010101" pitchFamily="2" charset="-122"/>
              </a:rPr>
              <a:t>S(0)</a:t>
            </a:r>
            <a:endParaRPr lang="zh-CN" altLang="en-US" sz="1600" dirty="0">
              <a:solidFill>
                <a:srgbClr val="00B050"/>
              </a:solidFill>
              <a:latin typeface="+mj-lt"/>
            </a:endParaRPr>
          </a:p>
        </p:txBody>
      </p:sp>
      <p:cxnSp>
        <p:nvCxnSpPr>
          <p:cNvPr id="36" name="直接箭头连接符 35">
            <a:extLst>
              <a:ext uri="{FF2B5EF4-FFF2-40B4-BE49-F238E27FC236}">
                <a16:creationId xmlns:a16="http://schemas.microsoft.com/office/drawing/2014/main" id="{07D6AA18-AFD5-830F-C854-9898C837FFDA}"/>
              </a:ext>
            </a:extLst>
          </p:cNvPr>
          <p:cNvCxnSpPr/>
          <p:nvPr/>
        </p:nvCxnSpPr>
        <p:spPr>
          <a:xfrm>
            <a:off x="3548780" y="2109037"/>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矩形 36">
            <a:extLst>
              <a:ext uri="{FF2B5EF4-FFF2-40B4-BE49-F238E27FC236}">
                <a16:creationId xmlns:a16="http://schemas.microsoft.com/office/drawing/2014/main" id="{C5BB3339-9AE5-B73A-8822-5E274547482B}"/>
              </a:ext>
            </a:extLst>
          </p:cNvPr>
          <p:cNvSpPr/>
          <p:nvPr/>
        </p:nvSpPr>
        <p:spPr>
          <a:xfrm>
            <a:off x="3774276" y="2139534"/>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5E649D86-21F4-37C2-95F4-3FB30724F9E3}"/>
              </a:ext>
            </a:extLst>
          </p:cNvPr>
          <p:cNvSpPr/>
          <p:nvPr/>
        </p:nvSpPr>
        <p:spPr>
          <a:xfrm>
            <a:off x="4625410" y="2152141"/>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3" name="直接箭头连接符 42">
            <a:extLst>
              <a:ext uri="{FF2B5EF4-FFF2-40B4-BE49-F238E27FC236}">
                <a16:creationId xmlns:a16="http://schemas.microsoft.com/office/drawing/2014/main" id="{CA773267-8D91-8C42-4721-49D812310A12}"/>
              </a:ext>
            </a:extLst>
          </p:cNvPr>
          <p:cNvCxnSpPr/>
          <p:nvPr/>
        </p:nvCxnSpPr>
        <p:spPr>
          <a:xfrm>
            <a:off x="4961629" y="2106926"/>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矩形 44">
            <a:extLst>
              <a:ext uri="{FF2B5EF4-FFF2-40B4-BE49-F238E27FC236}">
                <a16:creationId xmlns:a16="http://schemas.microsoft.com/office/drawing/2014/main" id="{E84E4D54-D5B0-5A2B-6062-98E66EE90E53}"/>
              </a:ext>
            </a:extLst>
          </p:cNvPr>
          <p:cNvSpPr/>
          <p:nvPr/>
        </p:nvSpPr>
        <p:spPr>
          <a:xfrm>
            <a:off x="5187125" y="2137423"/>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8" name="直接箭头连接符 47">
            <a:extLst>
              <a:ext uri="{FF2B5EF4-FFF2-40B4-BE49-F238E27FC236}">
                <a16:creationId xmlns:a16="http://schemas.microsoft.com/office/drawing/2014/main" id="{E978A712-F5DC-0847-A2A8-F030CE96C6C3}"/>
              </a:ext>
            </a:extLst>
          </p:cNvPr>
          <p:cNvCxnSpPr/>
          <p:nvPr/>
        </p:nvCxnSpPr>
        <p:spPr>
          <a:xfrm>
            <a:off x="5554466" y="2121644"/>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9" name="矩形 48">
            <a:extLst>
              <a:ext uri="{FF2B5EF4-FFF2-40B4-BE49-F238E27FC236}">
                <a16:creationId xmlns:a16="http://schemas.microsoft.com/office/drawing/2014/main" id="{03C15F10-FF4E-8AA4-CC94-7D36991A16D3}"/>
              </a:ext>
            </a:extLst>
          </p:cNvPr>
          <p:cNvSpPr/>
          <p:nvPr/>
        </p:nvSpPr>
        <p:spPr>
          <a:xfrm>
            <a:off x="5779962" y="2152141"/>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9EC9E507-59A2-AF1B-9E37-3998649B45E8}"/>
              </a:ext>
            </a:extLst>
          </p:cNvPr>
          <p:cNvSpPr txBox="1"/>
          <p:nvPr/>
        </p:nvSpPr>
        <p:spPr>
          <a:xfrm>
            <a:off x="4043906" y="2044348"/>
            <a:ext cx="509601" cy="400110"/>
          </a:xfrm>
          <a:prstGeom prst="rect">
            <a:avLst/>
          </a:prstGeom>
          <a:noFill/>
        </p:spPr>
        <p:txBody>
          <a:bodyPr wrap="square">
            <a:spAutoFit/>
          </a:bodyPr>
          <a:lstStyle/>
          <a:p>
            <a:r>
              <a:rPr lang="en-GB" altLang="zh-CN" sz="2000" b="1" dirty="0">
                <a:effectLst/>
                <a:latin typeface="+mj-lt"/>
                <a:ea typeface="等线" panose="02010600030101010101" pitchFamily="2" charset="-122"/>
              </a:rPr>
              <a:t>…</a:t>
            </a:r>
            <a:endParaRPr lang="zh-CN" altLang="en-US" sz="2000" b="1" dirty="0">
              <a:latin typeface="+mj-lt"/>
            </a:endParaRPr>
          </a:p>
        </p:txBody>
      </p:sp>
      <p:sp>
        <p:nvSpPr>
          <p:cNvPr id="51" name="文本框 50">
            <a:extLst>
              <a:ext uri="{FF2B5EF4-FFF2-40B4-BE49-F238E27FC236}">
                <a16:creationId xmlns:a16="http://schemas.microsoft.com/office/drawing/2014/main" id="{42CAD0CC-C31D-B0BB-CAF2-8174F353DD5D}"/>
              </a:ext>
            </a:extLst>
          </p:cNvPr>
          <p:cNvSpPr txBox="1"/>
          <p:nvPr/>
        </p:nvSpPr>
        <p:spPr>
          <a:xfrm>
            <a:off x="3250621" y="2450353"/>
            <a:ext cx="535066" cy="338554"/>
          </a:xfrm>
          <a:prstGeom prst="rect">
            <a:avLst/>
          </a:prstGeom>
          <a:noFill/>
        </p:spPr>
        <p:txBody>
          <a:bodyPr wrap="square">
            <a:spAutoFit/>
          </a:bodyPr>
          <a:lstStyle/>
          <a:p>
            <a:r>
              <a:rPr lang="en-US" altLang="zh-CN" sz="1600" dirty="0">
                <a:solidFill>
                  <a:srgbClr val="00B050"/>
                </a:solidFill>
                <a:latin typeface="+mj-lt"/>
                <a:ea typeface="等线" panose="02010600030101010101" pitchFamily="2" charset="-122"/>
              </a:rPr>
              <a:t>S(1)</a:t>
            </a:r>
            <a:endParaRPr lang="zh-CN" altLang="en-US" sz="1600" dirty="0">
              <a:solidFill>
                <a:srgbClr val="00B050"/>
              </a:solidFill>
              <a:latin typeface="+mj-lt"/>
            </a:endParaRPr>
          </a:p>
        </p:txBody>
      </p:sp>
      <p:sp>
        <p:nvSpPr>
          <p:cNvPr id="52" name="文本框 51">
            <a:extLst>
              <a:ext uri="{FF2B5EF4-FFF2-40B4-BE49-F238E27FC236}">
                <a16:creationId xmlns:a16="http://schemas.microsoft.com/office/drawing/2014/main" id="{4708A9A6-1F99-69AC-8883-5260B03B99A5}"/>
              </a:ext>
            </a:extLst>
          </p:cNvPr>
          <p:cNvSpPr txBox="1"/>
          <p:nvPr/>
        </p:nvSpPr>
        <p:spPr>
          <a:xfrm>
            <a:off x="4492441" y="2453273"/>
            <a:ext cx="752535" cy="338554"/>
          </a:xfrm>
          <a:prstGeom prst="rect">
            <a:avLst/>
          </a:prstGeom>
          <a:noFill/>
        </p:spPr>
        <p:txBody>
          <a:bodyPr wrap="square">
            <a:spAutoFit/>
          </a:bodyPr>
          <a:lstStyle/>
          <a:p>
            <a:r>
              <a:rPr lang="en-US" altLang="zh-CN" sz="1600" dirty="0">
                <a:solidFill>
                  <a:srgbClr val="00B050"/>
                </a:solidFill>
                <a:latin typeface="+mj-lt"/>
                <a:ea typeface="等线" panose="02010600030101010101" pitchFamily="2" charset="-122"/>
              </a:rPr>
              <a:t>S(N-1)</a:t>
            </a:r>
            <a:endParaRPr lang="zh-CN" altLang="en-US" sz="1600" dirty="0">
              <a:solidFill>
                <a:srgbClr val="00B050"/>
              </a:solidFill>
              <a:latin typeface="+mj-lt"/>
            </a:endParaRPr>
          </a:p>
        </p:txBody>
      </p:sp>
      <p:sp>
        <p:nvSpPr>
          <p:cNvPr id="53" name="文本框 52">
            <a:extLst>
              <a:ext uri="{FF2B5EF4-FFF2-40B4-BE49-F238E27FC236}">
                <a16:creationId xmlns:a16="http://schemas.microsoft.com/office/drawing/2014/main" id="{FF20A6C5-797C-8842-A03E-7B102753C7BA}"/>
              </a:ext>
            </a:extLst>
          </p:cNvPr>
          <p:cNvSpPr txBox="1"/>
          <p:nvPr/>
        </p:nvSpPr>
        <p:spPr>
          <a:xfrm>
            <a:off x="5301388" y="2473049"/>
            <a:ext cx="535066" cy="338554"/>
          </a:xfrm>
          <a:prstGeom prst="rect">
            <a:avLst/>
          </a:prstGeom>
          <a:noFill/>
        </p:spPr>
        <p:txBody>
          <a:bodyPr wrap="square">
            <a:spAutoFit/>
          </a:bodyPr>
          <a:lstStyle/>
          <a:p>
            <a:r>
              <a:rPr lang="en-US" altLang="zh-CN" sz="1600" dirty="0">
                <a:solidFill>
                  <a:srgbClr val="00B050"/>
                </a:solidFill>
                <a:latin typeface="+mj-lt"/>
                <a:ea typeface="等线" panose="02010600030101010101" pitchFamily="2" charset="-122"/>
              </a:rPr>
              <a:t>S(0)</a:t>
            </a:r>
            <a:endParaRPr lang="zh-CN" altLang="en-US" sz="1600" dirty="0">
              <a:solidFill>
                <a:srgbClr val="00B050"/>
              </a:solidFill>
              <a:latin typeface="+mj-lt"/>
            </a:endParaRPr>
          </a:p>
        </p:txBody>
      </p:sp>
      <p:sp>
        <p:nvSpPr>
          <p:cNvPr id="54" name="矩形 53">
            <a:extLst>
              <a:ext uri="{FF2B5EF4-FFF2-40B4-BE49-F238E27FC236}">
                <a16:creationId xmlns:a16="http://schemas.microsoft.com/office/drawing/2014/main" id="{35D9C731-6CC0-7C25-A673-F768EA9BC680}"/>
              </a:ext>
            </a:extLst>
          </p:cNvPr>
          <p:cNvSpPr/>
          <p:nvPr/>
        </p:nvSpPr>
        <p:spPr>
          <a:xfrm>
            <a:off x="2415566" y="1692583"/>
            <a:ext cx="2754903" cy="1190734"/>
          </a:xfrm>
          <a:prstGeom prst="rect">
            <a:avLst/>
          </a:prstGeom>
          <a:noFill/>
          <a:ln w="19050" cap="flat" cmpd="sng" algn="ctr">
            <a:solidFill>
              <a:srgbClr val="FF0000"/>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5" name="文本框 54">
                <a:extLst>
                  <a:ext uri="{FF2B5EF4-FFF2-40B4-BE49-F238E27FC236}">
                    <a16:creationId xmlns:a16="http://schemas.microsoft.com/office/drawing/2014/main" id="{87F678C1-C4ED-5096-4072-FB3458E206FA}"/>
                  </a:ext>
                </a:extLst>
              </p:cNvPr>
              <p:cNvSpPr txBox="1"/>
              <p:nvPr/>
            </p:nvSpPr>
            <p:spPr>
              <a:xfrm>
                <a:off x="2402877" y="1767378"/>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0</m:t>
                          </m:r>
                        </m:sub>
                      </m:sSub>
                    </m:oMath>
                  </m:oMathPara>
                </a14:m>
                <a:endParaRPr lang="zh-CN" altLang="en-US" dirty="0"/>
              </a:p>
            </p:txBody>
          </p:sp>
        </mc:Choice>
        <mc:Fallback>
          <p:sp>
            <p:nvSpPr>
              <p:cNvPr id="55" name="文本框 54">
                <a:extLst>
                  <a:ext uri="{FF2B5EF4-FFF2-40B4-BE49-F238E27FC236}">
                    <a16:creationId xmlns:a16="http://schemas.microsoft.com/office/drawing/2014/main" id="{87F678C1-C4ED-5096-4072-FB3458E206FA}"/>
                  </a:ext>
                </a:extLst>
              </p:cNvPr>
              <p:cNvSpPr txBox="1">
                <a:spLocks noRot="1" noChangeAspect="1" noMove="1" noResize="1" noEditPoints="1" noAdjustHandles="1" noChangeArrowheads="1" noChangeShapeType="1" noTextEdit="1"/>
              </p:cNvSpPr>
              <p:nvPr/>
            </p:nvSpPr>
            <p:spPr>
              <a:xfrm>
                <a:off x="2402877" y="1767378"/>
                <a:ext cx="741623" cy="369332"/>
              </a:xfrm>
              <a:prstGeom prst="rect">
                <a:avLst/>
              </a:prstGeom>
              <a:blipFill>
                <a:blip r:embed="rId4"/>
                <a:stretch>
                  <a:fillRect b="-65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文本框 55">
                <a:extLst>
                  <a:ext uri="{FF2B5EF4-FFF2-40B4-BE49-F238E27FC236}">
                    <a16:creationId xmlns:a16="http://schemas.microsoft.com/office/drawing/2014/main" id="{4E6E774A-862A-D8EA-03E8-F1817E3516E6}"/>
                  </a:ext>
                </a:extLst>
              </p:cNvPr>
              <p:cNvSpPr txBox="1"/>
              <p:nvPr/>
            </p:nvSpPr>
            <p:spPr>
              <a:xfrm>
                <a:off x="2984123" y="1771012"/>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1</m:t>
                          </m:r>
                        </m:sub>
                      </m:sSub>
                    </m:oMath>
                  </m:oMathPara>
                </a14:m>
                <a:endParaRPr lang="zh-CN" altLang="en-US" dirty="0"/>
              </a:p>
            </p:txBody>
          </p:sp>
        </mc:Choice>
        <mc:Fallback>
          <p:sp>
            <p:nvSpPr>
              <p:cNvPr id="56" name="文本框 55">
                <a:extLst>
                  <a:ext uri="{FF2B5EF4-FFF2-40B4-BE49-F238E27FC236}">
                    <a16:creationId xmlns:a16="http://schemas.microsoft.com/office/drawing/2014/main" id="{4E6E774A-862A-D8EA-03E8-F1817E3516E6}"/>
                  </a:ext>
                </a:extLst>
              </p:cNvPr>
              <p:cNvSpPr txBox="1">
                <a:spLocks noRot="1" noChangeAspect="1" noMove="1" noResize="1" noEditPoints="1" noAdjustHandles="1" noChangeArrowheads="1" noChangeShapeType="1" noTextEdit="1"/>
              </p:cNvSpPr>
              <p:nvPr/>
            </p:nvSpPr>
            <p:spPr>
              <a:xfrm>
                <a:off x="2984123" y="1771012"/>
                <a:ext cx="741623" cy="369332"/>
              </a:xfrm>
              <a:prstGeom prst="rect">
                <a:avLst/>
              </a:prstGeom>
              <a:blipFill>
                <a:blip r:embed="rId5"/>
                <a:stretch>
                  <a:fillRect b="-8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7" name="文本框 56">
                <a:extLst>
                  <a:ext uri="{FF2B5EF4-FFF2-40B4-BE49-F238E27FC236}">
                    <a16:creationId xmlns:a16="http://schemas.microsoft.com/office/drawing/2014/main" id="{1FD49091-6303-5DBC-EDEC-C4F8E62FF398}"/>
                  </a:ext>
                </a:extLst>
              </p:cNvPr>
              <p:cNvSpPr txBox="1"/>
              <p:nvPr/>
            </p:nvSpPr>
            <p:spPr>
              <a:xfrm>
                <a:off x="3580429" y="1760049"/>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2</m:t>
                          </m:r>
                        </m:sub>
                      </m:sSub>
                    </m:oMath>
                  </m:oMathPara>
                </a14:m>
                <a:endParaRPr lang="zh-CN" altLang="en-US" dirty="0"/>
              </a:p>
            </p:txBody>
          </p:sp>
        </mc:Choice>
        <mc:Fallback>
          <p:sp>
            <p:nvSpPr>
              <p:cNvPr id="57" name="文本框 56">
                <a:extLst>
                  <a:ext uri="{FF2B5EF4-FFF2-40B4-BE49-F238E27FC236}">
                    <a16:creationId xmlns:a16="http://schemas.microsoft.com/office/drawing/2014/main" id="{1FD49091-6303-5DBC-EDEC-C4F8E62FF398}"/>
                  </a:ext>
                </a:extLst>
              </p:cNvPr>
              <p:cNvSpPr txBox="1">
                <a:spLocks noRot="1" noChangeAspect="1" noMove="1" noResize="1" noEditPoints="1" noAdjustHandles="1" noChangeArrowheads="1" noChangeShapeType="1" noTextEdit="1"/>
              </p:cNvSpPr>
              <p:nvPr/>
            </p:nvSpPr>
            <p:spPr>
              <a:xfrm>
                <a:off x="3580429" y="1760049"/>
                <a:ext cx="741623" cy="369332"/>
              </a:xfrm>
              <a:prstGeom prst="rect">
                <a:avLst/>
              </a:prstGeom>
              <a:blipFill>
                <a:blip r:embed="rId6"/>
                <a:stretch>
                  <a:fillRect b="-8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文本框 57">
                <a:extLst>
                  <a:ext uri="{FF2B5EF4-FFF2-40B4-BE49-F238E27FC236}">
                    <a16:creationId xmlns:a16="http://schemas.microsoft.com/office/drawing/2014/main" id="{BE73B9F9-2FE6-F072-4A22-8E6C77A79451}"/>
                  </a:ext>
                </a:extLst>
              </p:cNvPr>
              <p:cNvSpPr txBox="1"/>
              <p:nvPr/>
            </p:nvSpPr>
            <p:spPr>
              <a:xfrm>
                <a:off x="4428248" y="1761253"/>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𝑁</m:t>
                          </m:r>
                          <m:r>
                            <a:rPr lang="en-US" altLang="zh-CN" sz="1800" b="0" i="1" smtClean="0">
                              <a:latin typeface="Cambria Math" panose="02040503050406030204" pitchFamily="18" charset="0"/>
                            </a:rPr>
                            <m:t>−1</m:t>
                          </m:r>
                        </m:sub>
                      </m:sSub>
                    </m:oMath>
                  </m:oMathPara>
                </a14:m>
                <a:endParaRPr lang="zh-CN" altLang="en-US" dirty="0"/>
              </a:p>
            </p:txBody>
          </p:sp>
        </mc:Choice>
        <mc:Fallback>
          <p:sp>
            <p:nvSpPr>
              <p:cNvPr id="58" name="文本框 57">
                <a:extLst>
                  <a:ext uri="{FF2B5EF4-FFF2-40B4-BE49-F238E27FC236}">
                    <a16:creationId xmlns:a16="http://schemas.microsoft.com/office/drawing/2014/main" id="{BE73B9F9-2FE6-F072-4A22-8E6C77A79451}"/>
                  </a:ext>
                </a:extLst>
              </p:cNvPr>
              <p:cNvSpPr txBox="1">
                <a:spLocks noRot="1" noChangeAspect="1" noMove="1" noResize="1" noEditPoints="1" noAdjustHandles="1" noChangeArrowheads="1" noChangeShapeType="1" noTextEdit="1"/>
              </p:cNvSpPr>
              <p:nvPr/>
            </p:nvSpPr>
            <p:spPr>
              <a:xfrm>
                <a:off x="4428248" y="1761253"/>
                <a:ext cx="741623" cy="369332"/>
              </a:xfrm>
              <a:prstGeom prst="rect">
                <a:avLst/>
              </a:prstGeom>
              <a:blipFill>
                <a:blip r:embed="rId7"/>
                <a:stretch>
                  <a:fillRect b="-65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文本框 58">
                <a:extLst>
                  <a:ext uri="{FF2B5EF4-FFF2-40B4-BE49-F238E27FC236}">
                    <a16:creationId xmlns:a16="http://schemas.microsoft.com/office/drawing/2014/main" id="{BDA3721A-DE38-BF02-623E-10F519A468E8}"/>
                  </a:ext>
                </a:extLst>
              </p:cNvPr>
              <p:cNvSpPr txBox="1"/>
              <p:nvPr/>
            </p:nvSpPr>
            <p:spPr>
              <a:xfrm>
                <a:off x="4985078" y="1784779"/>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𝑁</m:t>
                          </m:r>
                        </m:sub>
                      </m:sSub>
                    </m:oMath>
                  </m:oMathPara>
                </a14:m>
                <a:endParaRPr lang="zh-CN" altLang="en-US" dirty="0"/>
              </a:p>
            </p:txBody>
          </p:sp>
        </mc:Choice>
        <mc:Fallback>
          <p:sp>
            <p:nvSpPr>
              <p:cNvPr id="59" name="文本框 58">
                <a:extLst>
                  <a:ext uri="{FF2B5EF4-FFF2-40B4-BE49-F238E27FC236}">
                    <a16:creationId xmlns:a16="http://schemas.microsoft.com/office/drawing/2014/main" id="{BDA3721A-DE38-BF02-623E-10F519A468E8}"/>
                  </a:ext>
                </a:extLst>
              </p:cNvPr>
              <p:cNvSpPr txBox="1">
                <a:spLocks noRot="1" noChangeAspect="1" noMove="1" noResize="1" noEditPoints="1" noAdjustHandles="1" noChangeArrowheads="1" noChangeShapeType="1" noTextEdit="1"/>
              </p:cNvSpPr>
              <p:nvPr/>
            </p:nvSpPr>
            <p:spPr>
              <a:xfrm>
                <a:off x="4985078" y="1784779"/>
                <a:ext cx="741623" cy="369332"/>
              </a:xfrm>
              <a:prstGeom prst="rect">
                <a:avLst/>
              </a:prstGeom>
              <a:blipFill>
                <a:blip r:embed="rId8"/>
                <a:stretch>
                  <a:fillRect b="-8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文本框 59">
                <a:extLst>
                  <a:ext uri="{FF2B5EF4-FFF2-40B4-BE49-F238E27FC236}">
                    <a16:creationId xmlns:a16="http://schemas.microsoft.com/office/drawing/2014/main" id="{1002E4E2-5ED3-8EB0-A79E-73B1E5658323}"/>
                  </a:ext>
                </a:extLst>
              </p:cNvPr>
              <p:cNvSpPr txBox="1"/>
              <p:nvPr/>
            </p:nvSpPr>
            <p:spPr>
              <a:xfrm>
                <a:off x="5579580" y="1784779"/>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𝑁</m:t>
                          </m:r>
                          <m:r>
                            <a:rPr lang="en-US" altLang="zh-CN" sz="1800" b="0" i="1" smtClean="0">
                              <a:latin typeface="Cambria Math" panose="02040503050406030204" pitchFamily="18" charset="0"/>
                            </a:rPr>
                            <m:t>+1</m:t>
                          </m:r>
                        </m:sub>
                      </m:sSub>
                    </m:oMath>
                  </m:oMathPara>
                </a14:m>
                <a:endParaRPr lang="zh-CN" altLang="en-US" dirty="0"/>
              </a:p>
            </p:txBody>
          </p:sp>
        </mc:Choice>
        <mc:Fallback>
          <p:sp>
            <p:nvSpPr>
              <p:cNvPr id="60" name="文本框 59">
                <a:extLst>
                  <a:ext uri="{FF2B5EF4-FFF2-40B4-BE49-F238E27FC236}">
                    <a16:creationId xmlns:a16="http://schemas.microsoft.com/office/drawing/2014/main" id="{1002E4E2-5ED3-8EB0-A79E-73B1E5658323}"/>
                  </a:ext>
                </a:extLst>
              </p:cNvPr>
              <p:cNvSpPr txBox="1">
                <a:spLocks noRot="1" noChangeAspect="1" noMove="1" noResize="1" noEditPoints="1" noAdjustHandles="1" noChangeArrowheads="1" noChangeShapeType="1" noTextEdit="1"/>
              </p:cNvSpPr>
              <p:nvPr/>
            </p:nvSpPr>
            <p:spPr>
              <a:xfrm>
                <a:off x="5579580" y="1784779"/>
                <a:ext cx="741623" cy="369332"/>
              </a:xfrm>
              <a:prstGeom prst="rect">
                <a:avLst/>
              </a:prstGeom>
              <a:blipFill>
                <a:blip r:embed="rId9"/>
                <a:stretch>
                  <a:fillRect b="-8333"/>
                </a:stretch>
              </a:blipFill>
            </p:spPr>
            <p:txBody>
              <a:bodyPr/>
              <a:lstStyle/>
              <a:p>
                <a:r>
                  <a:rPr lang="zh-CN" altLang="en-US">
                    <a:noFill/>
                  </a:rPr>
                  <a:t> </a:t>
                </a:r>
              </a:p>
            </p:txBody>
          </p:sp>
        </mc:Fallback>
      </mc:AlternateContent>
      <p:sp>
        <p:nvSpPr>
          <p:cNvPr id="61" name="文本框 60">
            <a:extLst>
              <a:ext uri="{FF2B5EF4-FFF2-40B4-BE49-F238E27FC236}">
                <a16:creationId xmlns:a16="http://schemas.microsoft.com/office/drawing/2014/main" id="{FBC19636-4F77-0593-8246-2D4251E597B1}"/>
              </a:ext>
            </a:extLst>
          </p:cNvPr>
          <p:cNvSpPr txBox="1"/>
          <p:nvPr/>
        </p:nvSpPr>
        <p:spPr>
          <a:xfrm>
            <a:off x="5987330" y="2002395"/>
            <a:ext cx="509601" cy="400110"/>
          </a:xfrm>
          <a:prstGeom prst="rect">
            <a:avLst/>
          </a:prstGeom>
          <a:noFill/>
        </p:spPr>
        <p:txBody>
          <a:bodyPr wrap="square">
            <a:spAutoFit/>
          </a:bodyPr>
          <a:lstStyle/>
          <a:p>
            <a:r>
              <a:rPr lang="en-GB" altLang="zh-CN" sz="2000" b="1" dirty="0">
                <a:effectLst/>
                <a:latin typeface="+mj-lt"/>
                <a:ea typeface="等线" panose="02010600030101010101" pitchFamily="2" charset="-122"/>
              </a:rPr>
              <a:t>…</a:t>
            </a:r>
            <a:endParaRPr lang="zh-CN" altLang="en-US" sz="2000" b="1" dirty="0">
              <a:latin typeface="+mj-lt"/>
            </a:endParaRPr>
          </a:p>
        </p:txBody>
      </p:sp>
      <p:sp>
        <p:nvSpPr>
          <p:cNvPr id="62" name="文本框 61">
            <a:extLst>
              <a:ext uri="{FF2B5EF4-FFF2-40B4-BE49-F238E27FC236}">
                <a16:creationId xmlns:a16="http://schemas.microsoft.com/office/drawing/2014/main" id="{1A2ACC56-1F5E-AEB2-8367-07996C6B7531}"/>
              </a:ext>
            </a:extLst>
          </p:cNvPr>
          <p:cNvSpPr txBox="1"/>
          <p:nvPr/>
        </p:nvSpPr>
        <p:spPr>
          <a:xfrm>
            <a:off x="5384800" y="1305094"/>
            <a:ext cx="1763781" cy="246221"/>
          </a:xfrm>
          <a:prstGeom prst="rect">
            <a:avLst/>
          </a:prstGeom>
          <a:noFill/>
        </p:spPr>
        <p:txBody>
          <a:bodyPr wrap="square">
            <a:spAutoFit/>
          </a:bodyPr>
          <a:lstStyle/>
          <a:p>
            <a:r>
              <a:rPr lang="da-DK" altLang="zh-CN" sz="1000" b="1" dirty="0">
                <a:latin typeface="Segoe UI" panose="020B0502040204020203" pitchFamily="34" charset="0"/>
                <a:cs typeface="Segoe UI" panose="020B0502040204020203" pitchFamily="34" charset="0"/>
              </a:rPr>
              <a:t>Pete, Lally et al.(2022) [3]</a:t>
            </a:r>
          </a:p>
        </p:txBody>
      </p:sp>
      <p:sp>
        <p:nvSpPr>
          <p:cNvPr id="64" name="文本框 63">
            <a:extLst>
              <a:ext uri="{FF2B5EF4-FFF2-40B4-BE49-F238E27FC236}">
                <a16:creationId xmlns:a16="http://schemas.microsoft.com/office/drawing/2014/main" id="{7C1AE990-D094-1FEE-1DAC-30E880517DA4}"/>
              </a:ext>
            </a:extLst>
          </p:cNvPr>
          <p:cNvSpPr txBox="1"/>
          <p:nvPr/>
        </p:nvSpPr>
        <p:spPr>
          <a:xfrm>
            <a:off x="1933158" y="2002395"/>
            <a:ext cx="509601" cy="400110"/>
          </a:xfrm>
          <a:prstGeom prst="rect">
            <a:avLst/>
          </a:prstGeom>
          <a:noFill/>
        </p:spPr>
        <p:txBody>
          <a:bodyPr wrap="square">
            <a:spAutoFit/>
          </a:bodyPr>
          <a:lstStyle/>
          <a:p>
            <a:r>
              <a:rPr lang="en-GB" altLang="zh-CN" sz="2000" b="1" dirty="0">
                <a:effectLst/>
                <a:latin typeface="+mj-lt"/>
                <a:ea typeface="等线" panose="02010600030101010101" pitchFamily="2" charset="-122"/>
              </a:rPr>
              <a:t>…</a:t>
            </a:r>
            <a:endParaRPr lang="zh-CN" altLang="en-US" sz="2000" b="1" dirty="0">
              <a:latin typeface="+mj-lt"/>
            </a:endParaRPr>
          </a:p>
        </p:txBody>
      </p:sp>
    </p:spTree>
    <p:extLst>
      <p:ext uri="{BB962C8B-B14F-4D97-AF65-F5344CB8AC3E}">
        <p14:creationId xmlns:p14="http://schemas.microsoft.com/office/powerpoint/2010/main" val="1255838747"/>
      </p:ext>
    </p:extLst>
  </p:cSld>
  <p:clrMapOvr>
    <a:masterClrMapping/>
  </p:clrMapOvr>
</p:sld>
</file>

<file path=ppt/theme/theme1.xml><?xml version="1.0" encoding="utf-8"?>
<a:theme xmlns:a="http://schemas.openxmlformats.org/drawingml/2006/main" name="Imperial College London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1565</TotalTime>
  <Words>3316</Words>
  <Application>Microsoft Office PowerPoint</Application>
  <PresentationFormat>全屏显示(4:3)</PresentationFormat>
  <Paragraphs>460</Paragraphs>
  <Slides>28</Slides>
  <Notes>24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28</vt:i4>
      </vt:variant>
    </vt:vector>
  </HeadingPairs>
  <TitlesOfParts>
    <vt:vector size="34" baseType="lpstr">
      <vt:lpstr>等线</vt:lpstr>
      <vt:lpstr>Arial</vt:lpstr>
      <vt:lpstr>Cambria Math</vt:lpstr>
      <vt:lpstr>Segoe UI</vt:lpstr>
      <vt:lpstr>Times New Roman</vt:lpstr>
      <vt:lpstr>Imperial College London Theme</vt:lpstr>
      <vt:lpstr>Development of MRI T2* Mapping Model  for N-Periodic ka-SPGR Sequence: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References:</vt:lpstr>
    </vt:vector>
  </TitlesOfParts>
  <Company>Imperial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Abby Bolt</dc:creator>
  <cp:lastModifiedBy>Jin, Yifei</cp:lastModifiedBy>
  <cp:revision>87</cp:revision>
  <dcterms:created xsi:type="dcterms:W3CDTF">2017-02-16T14:49:58Z</dcterms:created>
  <dcterms:modified xsi:type="dcterms:W3CDTF">2023-06-18T16:40:47Z</dcterms:modified>
</cp:coreProperties>
</file>